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56" r:id="rId2"/>
    <p:sldId id="257" r:id="rId3"/>
    <p:sldId id="258" r:id="rId4"/>
    <p:sldId id="261" r:id="rId5"/>
    <p:sldId id="271" r:id="rId6"/>
    <p:sldId id="262" r:id="rId7"/>
    <p:sldId id="264" r:id="rId8"/>
    <p:sldId id="263" r:id="rId9"/>
    <p:sldId id="265" r:id="rId10"/>
    <p:sldId id="266" r:id="rId11"/>
    <p:sldId id="268" r:id="rId12"/>
    <p:sldId id="269" r:id="rId13"/>
    <p:sldId id="270" r:id="rId14"/>
    <p:sldId id="294" r:id="rId15"/>
    <p:sldId id="259"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5" r:id="rId39"/>
    <p:sldId id="26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27" autoAdjust="0"/>
    <p:restoredTop sz="94660"/>
  </p:normalViewPr>
  <p:slideViewPr>
    <p:cSldViewPr snapToGrid="0">
      <p:cViewPr varScale="1">
        <p:scale>
          <a:sx n="72" d="100"/>
          <a:sy n="72" d="100"/>
        </p:scale>
        <p:origin x="59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3CDCE-6AE3-4868-A6A7-DC9386A3CB32}" type="datetimeFigureOut">
              <a:rPr lang="en-US" smtClean="0"/>
              <a:t>9/6/2021</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B89DC-2DD7-4BC4-870C-18A93307BF30}" type="slidenum">
              <a:rPr lang="en-US" smtClean="0"/>
              <a:t>‹#›</a:t>
            </a:fld>
            <a:endParaRPr lang="en-US"/>
          </a:p>
        </p:txBody>
      </p:sp>
    </p:spTree>
    <p:extLst>
      <p:ext uri="{BB962C8B-B14F-4D97-AF65-F5344CB8AC3E}">
        <p14:creationId xmlns:p14="http://schemas.microsoft.com/office/powerpoint/2010/main" val="300299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1569B82-D436-4971-9035-AF4560DC1D64}" type="datetime1">
              <a:rPr lang="en-US" smtClean="0"/>
              <a:t>9/6/2021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B21D29A-68AE-46DC-A2BC-946C328F5BDB}" type="datetime1">
              <a:rPr lang="en-US" smtClean="0"/>
              <a:t>9/6/2021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DD71A21-0F16-4EE3-B595-C6DE0399F27F}" type="datetime1">
              <a:rPr lang="en-US" smtClean="0"/>
              <a:t>9/6/2021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8446EC69-26BE-45F0-BB66-818E5DB7E1ED}" type="datetime1">
              <a:rPr lang="en-US" smtClean="0"/>
              <a:t>9/6/2021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2A2F2A86-30FA-4E37-A8CF-30B38A2CC104}" type="datetime1">
              <a:rPr lang="en-US" smtClean="0"/>
              <a:t>9/6/2021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FB8D07CC-1DEC-4BD5-8148-F528387EBB6B}" type="datetime1">
              <a:rPr lang="en-US" smtClean="0"/>
              <a:t>9/6/2021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E48B82A-782D-40A2-9162-8D3CB9B4A046}" type="datetime1">
              <a:rPr lang="en-US" smtClean="0"/>
              <a:t>9/6/2021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054518E-DA6C-4A77-B837-1DD00265882E}" type="datetime1">
              <a:rPr lang="en-US" smtClean="0"/>
              <a:t>9/6/2021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FE29EDF-218D-4E2C-9A13-DE1F873BD9F5}" type="datetime1">
              <a:rPr lang="en-US" smtClean="0"/>
              <a:t>9/6/2021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AE3E3F1-DCC5-4608-B67F-0D58A7CCC12B}" type="datetime1">
              <a:rPr lang="en-US" smtClean="0"/>
              <a:t>9/6/2021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E0504325-DA4E-4610-964B-A327D29A7E33}" type="datetime1">
              <a:rPr lang="en-US" smtClean="0"/>
              <a:t>9/6/2021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9B5BB0C-DBB9-423D-8E78-55EFB52B628C}" type="datetime1">
              <a:rPr lang="en-US" smtClean="0"/>
              <a:t>9/6/2021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ADB6DB6-B633-4BFA-A3DC-C220FBB73565}" type="datetime1">
              <a:rPr lang="en-US" smtClean="0"/>
              <a:t>9/6/2021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C5D2A-4C52-4E9A-9242-3EC9DCB4D234}" type="datetime1">
              <a:rPr lang="en-US" smtClean="0"/>
              <a:t>9/6/2021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tr-TR"/>
              <a:t>Asıl başlık stilini düzenlemek için tıklayın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13B3B7B-988C-47FF-A6DE-8CCFFEE8D75E}" type="datetime1">
              <a:rPr lang="en-US" smtClean="0"/>
              <a:t>9/6/2021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A2103D3-6CA7-45AF-A2CC-94B170EBA5CB}" type="datetime1">
              <a:rPr lang="en-US" smtClean="0"/>
              <a:t>9/6/2021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C7ECAB0-4377-48FF-9B33-884EB4FED13B}" type="datetime1">
              <a:rPr lang="en-US" smtClean="0"/>
              <a:t>9/6/2021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channel/UCIdYgV-XFjv9q0IHtzUTtQw"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hyperlink" Target="http://youtube.com/bmdersleri"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channel/UCIdYgV-XFjv9q0IHtzUTtQw" TargetMode="Externa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youtube.com/bmdersleri"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youtube.com/channel/UCIdYgV-XFjv9q0IHtzUTtQw" TargetMode="Externa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hyperlink" Target="http://youtube.com/bmdersleri"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6666896" y="4997115"/>
            <a:ext cx="5190957" cy="160559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3140765" y="2538854"/>
            <a:ext cx="6342839" cy="1189469"/>
          </a:xfrm>
        </p:spPr>
        <p:txBody>
          <a:bodyPr>
            <a:normAutofit fontScale="90000"/>
          </a:bodyPr>
          <a:lstStyle/>
          <a:p>
            <a:r>
              <a:rPr lang="tr-TR" b="1" dirty="0">
                <a:ln w="9525">
                  <a:solidFill>
                    <a:schemeClr val="bg1"/>
                  </a:solidFill>
                  <a:prstDash val="solid"/>
                </a:ln>
                <a:solidFill>
                  <a:schemeClr val="tx1"/>
                </a:solidFill>
                <a:effectLst>
                  <a:outerShdw blurRad="12700" dist="38100" dir="2700000" algn="tl" rotWithShape="0">
                    <a:schemeClr val="bg1">
                      <a:lumMod val="50000"/>
                    </a:schemeClr>
                  </a:outerShdw>
                </a:effectLst>
              </a:rPr>
              <a:t>PHP İle Haber Yönetim Sitesi</a:t>
            </a:r>
            <a:endPar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7257303" y="5166613"/>
            <a:ext cx="5499078" cy="20158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dirty="0">
                <a:solidFill>
                  <a:schemeClr val="tx1"/>
                </a:solidFill>
              </a:rPr>
              <a:t>Hazırlayan ve Sunan: </a:t>
            </a:r>
            <a:r>
              <a:rPr lang="tr-TR" b="1" dirty="0">
                <a:solidFill>
                  <a:schemeClr val="tx1"/>
                </a:solidFill>
              </a:rPr>
              <a:t>Özcan OKUT</a:t>
            </a:r>
          </a:p>
          <a:p>
            <a:r>
              <a:rPr lang="tr-TR" dirty="0">
                <a:solidFill>
                  <a:schemeClr val="tx1"/>
                </a:solidFill>
              </a:rPr>
              <a:t>Tarih                            : 05/09/2021</a:t>
            </a:r>
          </a:p>
          <a:p>
            <a:r>
              <a:rPr lang="tr-TR" dirty="0">
                <a:solidFill>
                  <a:schemeClr val="tx1"/>
                </a:solidFill>
              </a:rPr>
              <a:t>Sürüm                         : v1</a:t>
            </a:r>
          </a:p>
        </p:txBody>
      </p:sp>
      <p:pic>
        <p:nvPicPr>
          <p:cNvPr id="12" name="Picture 2" descr="What Is Real Artificial Intelligence: Characteristics of True AI ...">
            <a:extLst>
              <a:ext uri="{FF2B5EF4-FFF2-40B4-BE49-F238E27FC236}">
                <a16:creationId xmlns:a16="http://schemas.microsoft.com/office/drawing/2014/main" id="{9C97840F-45F2-4B61-ACA8-042E075CB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372" y="4319146"/>
            <a:ext cx="3492832" cy="2328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Resim 4">
            <a:hlinkClick r:id="rId3"/>
            <a:extLst>
              <a:ext uri="{FF2B5EF4-FFF2-40B4-BE49-F238E27FC236}">
                <a16:creationId xmlns:a16="http://schemas.microsoft.com/office/drawing/2014/main" id="{EED764AF-282C-4771-8AA0-42C0A63C7DC7}"/>
              </a:ext>
            </a:extLst>
          </p:cNvPr>
          <p:cNvPicPr>
            <a:picLocks noChangeAspect="1"/>
          </p:cNvPicPr>
          <p:nvPr/>
        </p:nvPicPr>
        <p:blipFill>
          <a:blip r:embed="rId4"/>
          <a:stretch>
            <a:fillRect/>
          </a:stretch>
        </p:blipFill>
        <p:spPr>
          <a:xfrm>
            <a:off x="1064126" y="-111072"/>
            <a:ext cx="1778435" cy="1633526"/>
          </a:xfrm>
          <a:prstGeom prst="rect">
            <a:avLst/>
          </a:prstGeom>
        </p:spPr>
      </p:pic>
      <p:sp>
        <p:nvSpPr>
          <p:cNvPr id="8" name="Dikdörtgen 7">
            <a:extLst>
              <a:ext uri="{FF2B5EF4-FFF2-40B4-BE49-F238E27FC236}">
                <a16:creationId xmlns:a16="http://schemas.microsoft.com/office/drawing/2014/main" id="{1E4F3095-F1B4-404E-8096-C524CBBDD076}"/>
              </a:ext>
            </a:extLst>
          </p:cNvPr>
          <p:cNvSpPr/>
          <p:nvPr/>
        </p:nvSpPr>
        <p:spPr>
          <a:xfrm>
            <a:off x="510890" y="1335303"/>
            <a:ext cx="2916964" cy="276999"/>
          </a:xfrm>
          <a:prstGeom prst="rect">
            <a:avLst/>
          </a:prstGeom>
          <a:noFill/>
        </p:spPr>
        <p:txBody>
          <a:bodyPr wrap="square" lIns="91440" tIns="45720" rIns="91440" bIns="45720">
            <a:spAutoFit/>
          </a:bodyPr>
          <a:lstStyle/>
          <a:p>
            <a:pPr algn="ctr"/>
            <a:r>
              <a:rPr lang="tr-TR" sz="1200" b="0" cap="none" spc="0" dirty="0">
                <a:ln w="0"/>
                <a:solidFill>
                  <a:schemeClr val="tx1"/>
                </a:solidFill>
                <a:effectLst>
                  <a:outerShdw blurRad="38100" dist="19050" dir="2700000" algn="tl" rotWithShape="0">
                    <a:schemeClr val="dk1">
                      <a:alpha val="40000"/>
                    </a:schemeClr>
                  </a:outerShdw>
                </a:effectLst>
                <a:hlinkClick r:id="rId5"/>
              </a:rPr>
              <a:t>http://youtube.com/bmdersleri</a:t>
            </a:r>
            <a:endParaRPr lang="tr-TR" sz="12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6" descr="These are the Skills that You Need to Hone to Become a Software Engineer">
            <a:extLst>
              <a:ext uri="{FF2B5EF4-FFF2-40B4-BE49-F238E27FC236}">
                <a16:creationId xmlns:a16="http://schemas.microsoft.com/office/drawing/2014/main" id="{5D3FC272-08B1-4482-8241-964622235D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3527" y="193824"/>
            <a:ext cx="3154326" cy="17743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Alt Başlık 2">
            <a:extLst>
              <a:ext uri="{FF2B5EF4-FFF2-40B4-BE49-F238E27FC236}">
                <a16:creationId xmlns:a16="http://schemas.microsoft.com/office/drawing/2014/main" id="{AFAC00CB-D72B-446D-8857-9E634BBB30B2}"/>
              </a:ext>
            </a:extLst>
          </p:cNvPr>
          <p:cNvSpPr txBox="1">
            <a:spLocks/>
          </p:cNvSpPr>
          <p:nvPr/>
        </p:nvSpPr>
        <p:spPr>
          <a:xfrm>
            <a:off x="3679991" y="588594"/>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dirty="0">
                <a:ln/>
                <a:solidFill>
                  <a:schemeClr val="accent3"/>
                </a:solidFill>
              </a:rPr>
              <a:t>Sunucu Tabanlı Programlama</a:t>
            </a:r>
            <a:endParaRPr lang="en-US" b="1" dirty="0">
              <a:ln/>
              <a:solidFill>
                <a:schemeClr val="accent3"/>
              </a:solidFill>
            </a:endParaRPr>
          </a:p>
        </p:txBody>
      </p:sp>
    </p:spTree>
    <p:extLst>
      <p:ext uri="{BB962C8B-B14F-4D97-AF65-F5344CB8AC3E}">
        <p14:creationId xmlns:p14="http://schemas.microsoft.com/office/powerpoint/2010/main" val="1461375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Giriş Yap</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644563" y="1346929"/>
            <a:ext cx="9655408" cy="1488551"/>
          </a:xfrm>
        </p:spPr>
        <p:txBody>
          <a:bodyPr>
            <a:normAutofit/>
          </a:bodyPr>
          <a:lstStyle/>
          <a:p>
            <a:pPr algn="just"/>
            <a:r>
              <a:rPr lang="en-US" noProof="1"/>
              <a:t>Site anasayfamızda giriş formunuda yerleştirdik. Gerekli veritabanı sayfasını connection.php de oluşturmuştuk.</a:t>
            </a:r>
          </a:p>
        </p:txBody>
      </p:sp>
      <p:pic>
        <p:nvPicPr>
          <p:cNvPr id="6" name="Resim 5">
            <a:extLst>
              <a:ext uri="{FF2B5EF4-FFF2-40B4-BE49-F238E27FC236}">
                <a16:creationId xmlns:a16="http://schemas.microsoft.com/office/drawing/2014/main" id="{5600716C-AC22-4EA1-8325-F3EBD8D75E0F}"/>
              </a:ext>
            </a:extLst>
          </p:cNvPr>
          <p:cNvPicPr>
            <a:picLocks noChangeAspect="1"/>
          </p:cNvPicPr>
          <p:nvPr/>
        </p:nvPicPr>
        <p:blipFill>
          <a:blip r:embed="rId2"/>
          <a:stretch>
            <a:fillRect/>
          </a:stretch>
        </p:blipFill>
        <p:spPr>
          <a:xfrm>
            <a:off x="3533362" y="2835480"/>
            <a:ext cx="4687010" cy="3751710"/>
          </a:xfrm>
          <a:prstGeom prst="rect">
            <a:avLst/>
          </a:prstGeom>
        </p:spPr>
      </p:pic>
    </p:spTree>
    <p:extLst>
      <p:ext uri="{BB962C8B-B14F-4D97-AF65-F5344CB8AC3E}">
        <p14:creationId xmlns:p14="http://schemas.microsoft.com/office/powerpoint/2010/main" val="527634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Giriş Yap(devam)</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
        <p:nvSpPr>
          <p:cNvPr id="9" name="İçerik Yer Tutucusu 2">
            <a:extLst>
              <a:ext uri="{FF2B5EF4-FFF2-40B4-BE49-F238E27FC236}">
                <a16:creationId xmlns:a16="http://schemas.microsoft.com/office/drawing/2014/main" id="{2990680B-4A29-4316-B878-9AE5D49E57BF}"/>
              </a:ext>
            </a:extLst>
          </p:cNvPr>
          <p:cNvSpPr>
            <a:spLocks noGrp="1"/>
          </p:cNvSpPr>
          <p:nvPr>
            <p:ph idx="1"/>
          </p:nvPr>
        </p:nvSpPr>
        <p:spPr>
          <a:xfrm>
            <a:off x="1644563" y="1346930"/>
            <a:ext cx="10229385" cy="1767332"/>
          </a:xfrm>
        </p:spPr>
        <p:txBody>
          <a:bodyPr>
            <a:normAutofit/>
          </a:bodyPr>
          <a:lstStyle/>
          <a:p>
            <a:pPr algn="just"/>
            <a:r>
              <a:rPr lang="tr-TR" noProof="1"/>
              <a:t>Kod kısmında includes dosyasındaki connection.php veritabanı olan sayfamızı ilişkilendirdik. session_start() fonksiyonu ile oturumu  çalıştırdık.Formdan gelen kullanıcı adı ve şifreyi $usurname,$password değişkenlere eşitledik. $query değişkeni ile kullanıcı adını sorguyla çeken kodumuzu yazdık. Eğer girilen kullanıcı adı ve şifre doğru ise giriş yapacağız.Kullanıcı veya şifre yanlış girersek hata alacağız.</a:t>
            </a:r>
          </a:p>
        </p:txBody>
      </p:sp>
      <p:pic>
        <p:nvPicPr>
          <p:cNvPr id="11" name="Resim 10">
            <a:extLst>
              <a:ext uri="{FF2B5EF4-FFF2-40B4-BE49-F238E27FC236}">
                <a16:creationId xmlns:a16="http://schemas.microsoft.com/office/drawing/2014/main" id="{6F2C92CD-4C15-4084-BA04-3FE17927675A}"/>
              </a:ext>
            </a:extLst>
          </p:cNvPr>
          <p:cNvPicPr>
            <a:picLocks noChangeAspect="1"/>
          </p:cNvPicPr>
          <p:nvPr/>
        </p:nvPicPr>
        <p:blipFill>
          <a:blip r:embed="rId2"/>
          <a:stretch>
            <a:fillRect/>
          </a:stretch>
        </p:blipFill>
        <p:spPr>
          <a:xfrm>
            <a:off x="1952578" y="2893394"/>
            <a:ext cx="4143422" cy="3798954"/>
          </a:xfrm>
          <a:prstGeom prst="rect">
            <a:avLst/>
          </a:prstGeom>
        </p:spPr>
      </p:pic>
      <p:pic>
        <p:nvPicPr>
          <p:cNvPr id="13" name="Resim 12">
            <a:extLst>
              <a:ext uri="{FF2B5EF4-FFF2-40B4-BE49-F238E27FC236}">
                <a16:creationId xmlns:a16="http://schemas.microsoft.com/office/drawing/2014/main" id="{B52540B7-C18D-438C-815B-B8994212677F}"/>
              </a:ext>
            </a:extLst>
          </p:cNvPr>
          <p:cNvPicPr>
            <a:picLocks noChangeAspect="1"/>
          </p:cNvPicPr>
          <p:nvPr/>
        </p:nvPicPr>
        <p:blipFill>
          <a:blip r:embed="rId3"/>
          <a:stretch>
            <a:fillRect/>
          </a:stretch>
        </p:blipFill>
        <p:spPr>
          <a:xfrm>
            <a:off x="7361189" y="2893394"/>
            <a:ext cx="4274219" cy="3798954"/>
          </a:xfrm>
          <a:prstGeom prst="rect">
            <a:avLst/>
          </a:prstGeom>
        </p:spPr>
      </p:pic>
      <p:sp>
        <p:nvSpPr>
          <p:cNvPr id="14" name="Ok: Sağ 13">
            <a:extLst>
              <a:ext uri="{FF2B5EF4-FFF2-40B4-BE49-F238E27FC236}">
                <a16:creationId xmlns:a16="http://schemas.microsoft.com/office/drawing/2014/main" id="{C0633867-4304-47E7-829E-C3D645F3E36B}"/>
              </a:ext>
            </a:extLst>
          </p:cNvPr>
          <p:cNvSpPr/>
          <p:nvPr/>
        </p:nvSpPr>
        <p:spPr>
          <a:xfrm>
            <a:off x="6453809" y="4572000"/>
            <a:ext cx="538045" cy="41081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816773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Kayıt Ol</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6" name="Resim 5">
            <a:extLst>
              <a:ext uri="{FF2B5EF4-FFF2-40B4-BE49-F238E27FC236}">
                <a16:creationId xmlns:a16="http://schemas.microsoft.com/office/drawing/2014/main" id="{1F7F7C46-8300-4833-8840-0B7ADD12B34F}"/>
              </a:ext>
            </a:extLst>
          </p:cNvPr>
          <p:cNvPicPr>
            <a:picLocks noChangeAspect="1"/>
          </p:cNvPicPr>
          <p:nvPr/>
        </p:nvPicPr>
        <p:blipFill rotWithShape="1">
          <a:blip r:embed="rId2"/>
          <a:srcRect l="6334" t="61787" r="9140" b="10936"/>
          <a:stretch/>
        </p:blipFill>
        <p:spPr>
          <a:xfrm>
            <a:off x="1311579" y="4489175"/>
            <a:ext cx="3591339" cy="927652"/>
          </a:xfrm>
          <a:prstGeom prst="rect">
            <a:avLst/>
          </a:prstGeom>
        </p:spPr>
      </p:pic>
      <p:pic>
        <p:nvPicPr>
          <p:cNvPr id="8" name="Resim 7">
            <a:extLst>
              <a:ext uri="{FF2B5EF4-FFF2-40B4-BE49-F238E27FC236}">
                <a16:creationId xmlns:a16="http://schemas.microsoft.com/office/drawing/2014/main" id="{8CEA24CE-AA67-4264-BF31-4E69F41DF285}"/>
              </a:ext>
            </a:extLst>
          </p:cNvPr>
          <p:cNvPicPr>
            <a:picLocks noChangeAspect="1"/>
          </p:cNvPicPr>
          <p:nvPr/>
        </p:nvPicPr>
        <p:blipFill>
          <a:blip r:embed="rId3"/>
          <a:stretch>
            <a:fillRect/>
          </a:stretch>
        </p:blipFill>
        <p:spPr>
          <a:xfrm>
            <a:off x="6396007" y="2916000"/>
            <a:ext cx="5557838" cy="3855337"/>
          </a:xfrm>
          <a:prstGeom prst="rect">
            <a:avLst/>
          </a:prstGeom>
        </p:spPr>
      </p:pic>
      <p:sp>
        <p:nvSpPr>
          <p:cNvPr id="9" name="Ok: Sağ 8">
            <a:extLst>
              <a:ext uri="{FF2B5EF4-FFF2-40B4-BE49-F238E27FC236}">
                <a16:creationId xmlns:a16="http://schemas.microsoft.com/office/drawing/2014/main" id="{1F5E72F9-5C78-42D2-AE1E-F8FE333AC820}"/>
              </a:ext>
            </a:extLst>
          </p:cNvPr>
          <p:cNvSpPr/>
          <p:nvPr/>
        </p:nvSpPr>
        <p:spPr>
          <a:xfrm>
            <a:off x="5380383" y="4843668"/>
            <a:ext cx="715617" cy="337932"/>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İçerik Yer Tutucusu 2">
            <a:extLst>
              <a:ext uri="{FF2B5EF4-FFF2-40B4-BE49-F238E27FC236}">
                <a16:creationId xmlns:a16="http://schemas.microsoft.com/office/drawing/2014/main" id="{9E1B3CB6-0574-47EA-800C-7DF2047AE151}"/>
              </a:ext>
            </a:extLst>
          </p:cNvPr>
          <p:cNvSpPr>
            <a:spLocks noGrp="1"/>
          </p:cNvSpPr>
          <p:nvPr>
            <p:ph idx="1"/>
          </p:nvPr>
        </p:nvSpPr>
        <p:spPr>
          <a:xfrm>
            <a:off x="1644563" y="1346930"/>
            <a:ext cx="10229385" cy="1767332"/>
          </a:xfrm>
        </p:spPr>
        <p:txBody>
          <a:bodyPr>
            <a:normAutofit/>
          </a:bodyPr>
          <a:lstStyle/>
          <a:p>
            <a:pPr algn="just"/>
            <a:r>
              <a:rPr lang="tr-TR" dirty="0"/>
              <a:t>Eğer kullanıcımız kayıtlı değilse kayıt ol butonuna tıklayarak kayıt olabilir.</a:t>
            </a:r>
          </a:p>
          <a:p>
            <a:pPr algn="just"/>
            <a:r>
              <a:rPr lang="tr-TR" dirty="0"/>
              <a:t>Sitede daha önce alınan kullanıcı isimi varsa kayıt olan kişiye hata mesajı verecektir.</a:t>
            </a:r>
          </a:p>
          <a:p>
            <a:pPr algn="just"/>
            <a:r>
              <a:rPr lang="tr-TR" dirty="0"/>
              <a:t>Form kısmında boşluk olursa yine hata mesajı verecektir.</a:t>
            </a:r>
            <a:endParaRPr lang="en-US" dirty="0"/>
          </a:p>
        </p:txBody>
      </p:sp>
    </p:spTree>
    <p:extLst>
      <p:ext uri="{BB962C8B-B14F-4D97-AF65-F5344CB8AC3E}">
        <p14:creationId xmlns:p14="http://schemas.microsoft.com/office/powerpoint/2010/main" val="65530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Kayıt Ol(devam)</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565469" y="1332364"/>
            <a:ext cx="9988714" cy="872467"/>
          </a:xfrm>
        </p:spPr>
        <p:txBody>
          <a:bodyPr>
            <a:normAutofit lnSpcReduction="10000"/>
          </a:bodyPr>
          <a:lstStyle/>
          <a:p>
            <a:pPr algn="just"/>
            <a:r>
              <a:rPr lang="en-US" noProof="1"/>
              <a:t>Aşağıda resimde görüldüğü üzere kodlarda ad,soyad,kullanıcı adı,mail ve şifre bilgilerini isteyen kayıt formunu oluşturduk. Daha sonra Post metodu ile gönderdiğimiz verileri alıyoruz.</a:t>
            </a:r>
          </a:p>
        </p:txBody>
      </p:sp>
      <p:pic>
        <p:nvPicPr>
          <p:cNvPr id="7" name="Resim 6">
            <a:extLst>
              <a:ext uri="{FF2B5EF4-FFF2-40B4-BE49-F238E27FC236}">
                <a16:creationId xmlns:a16="http://schemas.microsoft.com/office/drawing/2014/main" id="{5DB3E8C2-BE0F-465C-9772-B72B4A99241E}"/>
              </a:ext>
            </a:extLst>
          </p:cNvPr>
          <p:cNvPicPr>
            <a:picLocks noChangeAspect="1"/>
          </p:cNvPicPr>
          <p:nvPr/>
        </p:nvPicPr>
        <p:blipFill>
          <a:blip r:embed="rId2"/>
          <a:stretch>
            <a:fillRect/>
          </a:stretch>
        </p:blipFill>
        <p:spPr>
          <a:xfrm>
            <a:off x="1192352" y="2504663"/>
            <a:ext cx="5128593" cy="4353338"/>
          </a:xfrm>
          <a:prstGeom prst="rect">
            <a:avLst/>
          </a:prstGeom>
        </p:spPr>
      </p:pic>
      <p:pic>
        <p:nvPicPr>
          <p:cNvPr id="10" name="Resim 9">
            <a:extLst>
              <a:ext uri="{FF2B5EF4-FFF2-40B4-BE49-F238E27FC236}">
                <a16:creationId xmlns:a16="http://schemas.microsoft.com/office/drawing/2014/main" id="{D75A6B75-7FB9-4DBD-8723-6D29EC3166F8}"/>
              </a:ext>
            </a:extLst>
          </p:cNvPr>
          <p:cNvPicPr>
            <a:picLocks noChangeAspect="1"/>
          </p:cNvPicPr>
          <p:nvPr/>
        </p:nvPicPr>
        <p:blipFill>
          <a:blip r:embed="rId3"/>
          <a:stretch>
            <a:fillRect/>
          </a:stretch>
        </p:blipFill>
        <p:spPr>
          <a:xfrm>
            <a:off x="6559826" y="2504663"/>
            <a:ext cx="5367132" cy="4363284"/>
          </a:xfrm>
          <a:prstGeom prst="rect">
            <a:avLst/>
          </a:prstGeom>
        </p:spPr>
      </p:pic>
    </p:spTree>
    <p:extLst>
      <p:ext uri="{BB962C8B-B14F-4D97-AF65-F5344CB8AC3E}">
        <p14:creationId xmlns:p14="http://schemas.microsoft.com/office/powerpoint/2010/main" val="2697588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D339B02-5131-459D-81AE-E78DF1CB579C}"/>
              </a:ext>
            </a:extLst>
          </p:cNvPr>
          <p:cNvSpPr>
            <a:spLocks noGrp="1"/>
          </p:cNvSpPr>
          <p:nvPr>
            <p:ph type="title"/>
          </p:nvPr>
        </p:nvSpPr>
        <p:spPr/>
        <p:txBody>
          <a:bodyPr/>
          <a:lstStyle/>
          <a:p>
            <a:r>
              <a:rPr lang="tr-TR" dirty="0"/>
              <a:t>Dashboard</a:t>
            </a:r>
          </a:p>
        </p:txBody>
      </p:sp>
      <p:sp>
        <p:nvSpPr>
          <p:cNvPr id="3" name="İçerik Yer Tutucusu 2">
            <a:extLst>
              <a:ext uri="{FF2B5EF4-FFF2-40B4-BE49-F238E27FC236}">
                <a16:creationId xmlns:a16="http://schemas.microsoft.com/office/drawing/2014/main" id="{79048206-B8EF-4E3F-9518-038827D299E1}"/>
              </a:ext>
            </a:extLst>
          </p:cNvPr>
          <p:cNvSpPr>
            <a:spLocks noGrp="1"/>
          </p:cNvSpPr>
          <p:nvPr>
            <p:ph idx="1"/>
          </p:nvPr>
        </p:nvSpPr>
        <p:spPr>
          <a:xfrm>
            <a:off x="2191646" y="1391478"/>
            <a:ext cx="8915400" cy="954157"/>
          </a:xfrm>
        </p:spPr>
        <p:txBody>
          <a:bodyPr/>
          <a:lstStyle/>
          <a:p>
            <a:r>
              <a:rPr lang="tr-TR" dirty="0"/>
              <a:t>Bu kısımda sitemizde yer alan toplam gönderiler ve kullanıcılar gösterilir.</a:t>
            </a:r>
          </a:p>
        </p:txBody>
      </p:sp>
      <p:sp>
        <p:nvSpPr>
          <p:cNvPr id="4" name="Slayt Numarası Yer Tutucusu 3">
            <a:extLst>
              <a:ext uri="{FF2B5EF4-FFF2-40B4-BE49-F238E27FC236}">
                <a16:creationId xmlns:a16="http://schemas.microsoft.com/office/drawing/2014/main" id="{FCDC9C42-EFDB-4937-86D4-B13910191B37}"/>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6" name="Resim 5">
            <a:extLst>
              <a:ext uri="{FF2B5EF4-FFF2-40B4-BE49-F238E27FC236}">
                <a16:creationId xmlns:a16="http://schemas.microsoft.com/office/drawing/2014/main" id="{569A902C-C082-4DC7-AAA5-36FBF4F4EE75}"/>
              </a:ext>
            </a:extLst>
          </p:cNvPr>
          <p:cNvPicPr>
            <a:picLocks noChangeAspect="1"/>
          </p:cNvPicPr>
          <p:nvPr/>
        </p:nvPicPr>
        <p:blipFill>
          <a:blip r:embed="rId2"/>
          <a:stretch>
            <a:fillRect/>
          </a:stretch>
        </p:blipFill>
        <p:spPr>
          <a:xfrm>
            <a:off x="1580389" y="2815699"/>
            <a:ext cx="10137913" cy="2650823"/>
          </a:xfrm>
          <a:prstGeom prst="rect">
            <a:avLst/>
          </a:prstGeom>
        </p:spPr>
      </p:pic>
    </p:spTree>
    <p:extLst>
      <p:ext uri="{BB962C8B-B14F-4D97-AF65-F5344CB8AC3E}">
        <p14:creationId xmlns:p14="http://schemas.microsoft.com/office/powerpoint/2010/main" val="2306957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noProof="1"/>
              <a:t>Admin </a:t>
            </a:r>
            <a:r>
              <a:rPr lang="tr-TR" dirty="0"/>
              <a:t>Paneli</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913352" y="2008820"/>
            <a:ext cx="8915400" cy="4126936"/>
          </a:xfrm>
        </p:spPr>
        <p:txBody>
          <a:bodyPr/>
          <a:lstStyle/>
          <a:p>
            <a:r>
              <a:rPr lang="tr-TR" dirty="0"/>
              <a:t>Giriş yaptıktan sonra panelimiz bizi karşılıyor.</a:t>
            </a:r>
          </a:p>
          <a:p>
            <a:r>
              <a:rPr lang="tr-TR" dirty="0"/>
              <a:t>Haber sitemizde </a:t>
            </a:r>
            <a:r>
              <a:rPr lang="tr-TR" noProof="1"/>
              <a:t>superadmin,admin </a:t>
            </a:r>
            <a:r>
              <a:rPr lang="tr-TR" dirty="0"/>
              <a:t>ve kullanıcı girişi olarak 3'e ayırdık.</a:t>
            </a:r>
          </a:p>
          <a:p>
            <a:r>
              <a:rPr lang="tr-TR" dirty="0"/>
              <a:t>Solda gönderiler ve kullanıcılar kısmından CRUD işlemleri yapabiliriz.</a:t>
            </a:r>
          </a:p>
          <a:p>
            <a:r>
              <a:rPr lang="tr-TR" dirty="0"/>
              <a:t>Profil kısmında düzenlemeler yapabilirsiniz.</a:t>
            </a:r>
          </a:p>
          <a:p>
            <a:r>
              <a:rPr lang="tr-TR" dirty="0"/>
              <a:t>Sağ üstte siteyi ziyaret edebilirsiniz.</a:t>
            </a:r>
          </a:p>
          <a:p>
            <a:r>
              <a:rPr lang="tr-TR" dirty="0"/>
              <a:t>Dashboard kısmında sitemizde bulunan gönderiler ve kullanıcıların toplam sayısını görebilirsiniz.</a:t>
            </a: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2556138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05D1B1D-D761-4D8F-ACE1-EA111E300CB1}"/>
              </a:ext>
            </a:extLst>
          </p:cNvPr>
          <p:cNvSpPr>
            <a:spLocks noGrp="1"/>
          </p:cNvSpPr>
          <p:nvPr>
            <p:ph type="title"/>
          </p:nvPr>
        </p:nvSpPr>
        <p:spPr/>
        <p:txBody>
          <a:bodyPr/>
          <a:lstStyle/>
          <a:p>
            <a:r>
              <a:rPr lang="tr-TR" noProof="1"/>
              <a:t>Admin </a:t>
            </a:r>
            <a:r>
              <a:rPr lang="tr-TR" dirty="0"/>
              <a:t>Paneli(devam)</a:t>
            </a:r>
          </a:p>
        </p:txBody>
      </p:sp>
      <p:sp>
        <p:nvSpPr>
          <p:cNvPr id="4" name="Slayt Numarası Yer Tutucusu 3">
            <a:extLst>
              <a:ext uri="{FF2B5EF4-FFF2-40B4-BE49-F238E27FC236}">
                <a16:creationId xmlns:a16="http://schemas.microsoft.com/office/drawing/2014/main" id="{5B543711-864D-4849-A52C-DF35C17277B9}"/>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Resim 5">
            <a:extLst>
              <a:ext uri="{FF2B5EF4-FFF2-40B4-BE49-F238E27FC236}">
                <a16:creationId xmlns:a16="http://schemas.microsoft.com/office/drawing/2014/main" id="{E34010B2-59FC-4DA8-8DBD-D1EDF52DDEB3}"/>
              </a:ext>
            </a:extLst>
          </p:cNvPr>
          <p:cNvPicPr>
            <a:picLocks noChangeAspect="1"/>
          </p:cNvPicPr>
          <p:nvPr/>
        </p:nvPicPr>
        <p:blipFill>
          <a:blip r:embed="rId2"/>
          <a:stretch>
            <a:fillRect/>
          </a:stretch>
        </p:blipFill>
        <p:spPr>
          <a:xfrm>
            <a:off x="1311579" y="1745974"/>
            <a:ext cx="9995190" cy="4792716"/>
          </a:xfrm>
          <a:prstGeom prst="rect">
            <a:avLst/>
          </a:prstGeom>
        </p:spPr>
      </p:pic>
    </p:spTree>
    <p:extLst>
      <p:ext uri="{BB962C8B-B14F-4D97-AF65-F5344CB8AC3E}">
        <p14:creationId xmlns:p14="http://schemas.microsoft.com/office/powerpoint/2010/main" val="672032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2C53E1-722F-45E6-BE94-13274F089015}"/>
              </a:ext>
            </a:extLst>
          </p:cNvPr>
          <p:cNvSpPr>
            <a:spLocks noGrp="1"/>
          </p:cNvSpPr>
          <p:nvPr>
            <p:ph type="title"/>
          </p:nvPr>
        </p:nvSpPr>
        <p:spPr/>
        <p:txBody>
          <a:bodyPr/>
          <a:lstStyle/>
          <a:p>
            <a:r>
              <a:rPr lang="tr-TR" noProof="1"/>
              <a:t>Admin</a:t>
            </a:r>
            <a:r>
              <a:rPr lang="tr-TR" dirty="0"/>
              <a:t> Paneli(devam)-1</a:t>
            </a:r>
          </a:p>
        </p:txBody>
      </p:sp>
      <p:sp>
        <p:nvSpPr>
          <p:cNvPr id="3" name="İçerik Yer Tutucusu 2">
            <a:extLst>
              <a:ext uri="{FF2B5EF4-FFF2-40B4-BE49-F238E27FC236}">
                <a16:creationId xmlns:a16="http://schemas.microsoft.com/office/drawing/2014/main" id="{687C93EC-FDD9-4E4E-BB9C-BDF6EC5C9CD8}"/>
              </a:ext>
            </a:extLst>
          </p:cNvPr>
          <p:cNvSpPr>
            <a:spLocks noGrp="1"/>
          </p:cNvSpPr>
          <p:nvPr>
            <p:ph idx="1"/>
          </p:nvPr>
        </p:nvSpPr>
        <p:spPr>
          <a:xfrm>
            <a:off x="1961321" y="1520687"/>
            <a:ext cx="8456612" cy="1908313"/>
          </a:xfrm>
        </p:spPr>
        <p:txBody>
          <a:bodyPr/>
          <a:lstStyle/>
          <a:p>
            <a:r>
              <a:rPr lang="tr-TR" noProof="1"/>
              <a:t>Sisteme süperadmin olarak giriş yaptık.</a:t>
            </a:r>
          </a:p>
          <a:p>
            <a:r>
              <a:rPr lang="tr-TR" noProof="1"/>
              <a:t>Süperadmin  tüm kullanıcıları haber gönderilerini ekleyebilir , yönetebilir ve kendi profillerini düzenleyebilir.</a:t>
            </a:r>
          </a:p>
          <a:p>
            <a:r>
              <a:rPr lang="tr-TR" dirty="0"/>
              <a:t>Orta kısımda girilen kişinin rolü sayfada görülür.</a:t>
            </a:r>
          </a:p>
          <a:p>
            <a:endParaRPr lang="tr-TR" dirty="0"/>
          </a:p>
        </p:txBody>
      </p:sp>
      <p:sp>
        <p:nvSpPr>
          <p:cNvPr id="4" name="Slayt Numarası Yer Tutucusu 3">
            <a:extLst>
              <a:ext uri="{FF2B5EF4-FFF2-40B4-BE49-F238E27FC236}">
                <a16:creationId xmlns:a16="http://schemas.microsoft.com/office/drawing/2014/main" id="{D56A30E6-EA23-4ED7-92FF-080D89177393}"/>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6" name="Resim 5">
            <a:extLst>
              <a:ext uri="{FF2B5EF4-FFF2-40B4-BE49-F238E27FC236}">
                <a16:creationId xmlns:a16="http://schemas.microsoft.com/office/drawing/2014/main" id="{796ED9E6-5E10-44D6-B0DB-0CE2FD994308}"/>
              </a:ext>
            </a:extLst>
          </p:cNvPr>
          <p:cNvPicPr>
            <a:picLocks noChangeAspect="1"/>
          </p:cNvPicPr>
          <p:nvPr/>
        </p:nvPicPr>
        <p:blipFill rotWithShape="1">
          <a:blip r:embed="rId2"/>
          <a:srcRect l="16141" t="780" r="157" b="47676"/>
          <a:stretch/>
        </p:blipFill>
        <p:spPr>
          <a:xfrm>
            <a:off x="1961321" y="3277487"/>
            <a:ext cx="8456612" cy="3351027"/>
          </a:xfrm>
          <a:prstGeom prst="rect">
            <a:avLst/>
          </a:prstGeom>
        </p:spPr>
      </p:pic>
    </p:spTree>
    <p:extLst>
      <p:ext uri="{BB962C8B-B14F-4D97-AF65-F5344CB8AC3E}">
        <p14:creationId xmlns:p14="http://schemas.microsoft.com/office/powerpoint/2010/main" val="2595301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144493-9CAB-46B1-9C48-88D49412781E}"/>
              </a:ext>
            </a:extLst>
          </p:cNvPr>
          <p:cNvSpPr>
            <a:spLocks noGrp="1"/>
          </p:cNvSpPr>
          <p:nvPr>
            <p:ph type="title"/>
          </p:nvPr>
        </p:nvSpPr>
        <p:spPr/>
        <p:txBody>
          <a:bodyPr/>
          <a:lstStyle/>
          <a:p>
            <a:r>
              <a:rPr lang="tr-TR" noProof="1"/>
              <a:t>Admin </a:t>
            </a:r>
            <a:r>
              <a:rPr lang="tr-TR" dirty="0"/>
              <a:t>Paneli(devam)-2</a:t>
            </a:r>
          </a:p>
        </p:txBody>
      </p:sp>
      <p:sp>
        <p:nvSpPr>
          <p:cNvPr id="3" name="İçerik Yer Tutucusu 2">
            <a:extLst>
              <a:ext uri="{FF2B5EF4-FFF2-40B4-BE49-F238E27FC236}">
                <a16:creationId xmlns:a16="http://schemas.microsoft.com/office/drawing/2014/main" id="{DA960569-CCFE-4D78-A12C-82CB1F955510}"/>
              </a:ext>
            </a:extLst>
          </p:cNvPr>
          <p:cNvSpPr>
            <a:spLocks noGrp="1"/>
          </p:cNvSpPr>
          <p:nvPr>
            <p:ph idx="1"/>
          </p:nvPr>
        </p:nvSpPr>
        <p:spPr>
          <a:xfrm>
            <a:off x="1900100" y="1540188"/>
            <a:ext cx="8915400" cy="1831786"/>
          </a:xfrm>
        </p:spPr>
        <p:txBody>
          <a:bodyPr/>
          <a:lstStyle/>
          <a:p>
            <a:r>
              <a:rPr lang="tr-TR" noProof="1"/>
              <a:t>Sisteme admin olarak giriş yaptık.</a:t>
            </a:r>
          </a:p>
          <a:p>
            <a:r>
              <a:rPr lang="tr-TR" noProof="1"/>
              <a:t>Editörü ve kendi gönderilerini ve profilini yönetebilir.</a:t>
            </a:r>
          </a:p>
          <a:p>
            <a:r>
              <a:rPr lang="tr-TR" noProof="1"/>
              <a:t>Benzer şekilde,kullanıcının yalnızca gönderilerini ve profilini yönetebilir.</a:t>
            </a:r>
          </a:p>
          <a:p>
            <a:r>
              <a:rPr lang="tr-TR" noProof="1"/>
              <a:t>Adminin sistemde önemli bir rolü vardır.</a:t>
            </a:r>
          </a:p>
        </p:txBody>
      </p:sp>
      <p:sp>
        <p:nvSpPr>
          <p:cNvPr id="4" name="Slayt Numarası Yer Tutucusu 3">
            <a:extLst>
              <a:ext uri="{FF2B5EF4-FFF2-40B4-BE49-F238E27FC236}">
                <a16:creationId xmlns:a16="http://schemas.microsoft.com/office/drawing/2014/main" id="{77E65EB8-BD07-46B7-B2F1-992EF4DBB851}"/>
              </a:ext>
            </a:extLst>
          </p:cNvPr>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6" name="Resim 5">
            <a:extLst>
              <a:ext uri="{FF2B5EF4-FFF2-40B4-BE49-F238E27FC236}">
                <a16:creationId xmlns:a16="http://schemas.microsoft.com/office/drawing/2014/main" id="{99C1249F-D0C1-43A9-A2A2-FC567B1313B4}"/>
              </a:ext>
            </a:extLst>
          </p:cNvPr>
          <p:cNvPicPr>
            <a:picLocks noChangeAspect="1"/>
          </p:cNvPicPr>
          <p:nvPr/>
        </p:nvPicPr>
        <p:blipFill rotWithShape="1">
          <a:blip r:embed="rId2"/>
          <a:srcRect l="16304" b="50000"/>
          <a:stretch/>
        </p:blipFill>
        <p:spPr>
          <a:xfrm>
            <a:off x="1900100" y="3429000"/>
            <a:ext cx="9090993" cy="2933952"/>
          </a:xfrm>
          <a:prstGeom prst="rect">
            <a:avLst/>
          </a:prstGeom>
        </p:spPr>
      </p:pic>
    </p:spTree>
    <p:extLst>
      <p:ext uri="{BB962C8B-B14F-4D97-AF65-F5344CB8AC3E}">
        <p14:creationId xmlns:p14="http://schemas.microsoft.com/office/powerpoint/2010/main" val="2034606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E02503-64AA-42C6-95E2-B18B28DC9597}"/>
              </a:ext>
            </a:extLst>
          </p:cNvPr>
          <p:cNvSpPr>
            <a:spLocks noGrp="1"/>
          </p:cNvSpPr>
          <p:nvPr>
            <p:ph type="title"/>
          </p:nvPr>
        </p:nvSpPr>
        <p:spPr/>
        <p:txBody>
          <a:bodyPr/>
          <a:lstStyle/>
          <a:p>
            <a:r>
              <a:rPr lang="tr-TR" noProof="1"/>
              <a:t>Admin </a:t>
            </a:r>
            <a:r>
              <a:rPr lang="tr-TR" dirty="0"/>
              <a:t>Paneli(devam)-3</a:t>
            </a:r>
          </a:p>
        </p:txBody>
      </p:sp>
      <p:sp>
        <p:nvSpPr>
          <p:cNvPr id="3" name="İçerik Yer Tutucusu 2">
            <a:extLst>
              <a:ext uri="{FF2B5EF4-FFF2-40B4-BE49-F238E27FC236}">
                <a16:creationId xmlns:a16="http://schemas.microsoft.com/office/drawing/2014/main" id="{9B323FE5-EE79-4DD6-AF53-43C84D27A1AA}"/>
              </a:ext>
            </a:extLst>
          </p:cNvPr>
          <p:cNvSpPr>
            <a:spLocks noGrp="1"/>
          </p:cNvSpPr>
          <p:nvPr>
            <p:ph idx="1"/>
          </p:nvPr>
        </p:nvSpPr>
        <p:spPr>
          <a:xfrm>
            <a:off x="1884379" y="1659459"/>
            <a:ext cx="8915400" cy="1888811"/>
          </a:xfrm>
        </p:spPr>
        <p:txBody>
          <a:bodyPr/>
          <a:lstStyle/>
          <a:p>
            <a:r>
              <a:rPr lang="tr-TR" dirty="0"/>
              <a:t>Sisteme kullanıcı olarak giriş yaptık.</a:t>
            </a:r>
          </a:p>
          <a:p>
            <a:r>
              <a:rPr lang="tr-TR" dirty="0"/>
              <a:t>Kullanıcı siteleri gezebilir ve haber güncellemelerini kontrol edebilir.</a:t>
            </a:r>
          </a:p>
        </p:txBody>
      </p:sp>
      <p:sp>
        <p:nvSpPr>
          <p:cNvPr id="4" name="Slayt Numarası Yer Tutucusu 3">
            <a:extLst>
              <a:ext uri="{FF2B5EF4-FFF2-40B4-BE49-F238E27FC236}">
                <a16:creationId xmlns:a16="http://schemas.microsoft.com/office/drawing/2014/main" id="{A01E03E6-DA86-4F08-B425-D3366DD1DB27}"/>
              </a:ext>
            </a:extLst>
          </p:cNvPr>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6" name="Resim 5">
            <a:extLst>
              <a:ext uri="{FF2B5EF4-FFF2-40B4-BE49-F238E27FC236}">
                <a16:creationId xmlns:a16="http://schemas.microsoft.com/office/drawing/2014/main" id="{0F89D699-9B68-4AEE-A730-6716464C1F7A}"/>
              </a:ext>
            </a:extLst>
          </p:cNvPr>
          <p:cNvPicPr>
            <a:picLocks noChangeAspect="1"/>
          </p:cNvPicPr>
          <p:nvPr/>
        </p:nvPicPr>
        <p:blipFill rotWithShape="1">
          <a:blip r:embed="rId2"/>
          <a:srcRect l="16522" b="50000"/>
          <a:stretch/>
        </p:blipFill>
        <p:spPr>
          <a:xfrm>
            <a:off x="1884379" y="3099404"/>
            <a:ext cx="9817290" cy="2797813"/>
          </a:xfrm>
          <a:prstGeom prst="rect">
            <a:avLst/>
          </a:prstGeom>
        </p:spPr>
      </p:pic>
    </p:spTree>
    <p:extLst>
      <p:ext uri="{BB962C8B-B14F-4D97-AF65-F5344CB8AC3E}">
        <p14:creationId xmlns:p14="http://schemas.microsoft.com/office/powerpoint/2010/main" val="3639332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İçindekiler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2592925" y="1534317"/>
            <a:ext cx="9727094" cy="4916556"/>
          </a:xfrm>
        </p:spPr>
        <p:txBody>
          <a:bodyPr>
            <a:normAutofit fontScale="77500" lnSpcReduction="20000"/>
          </a:bodyPr>
          <a:lstStyle/>
          <a:p>
            <a:r>
              <a:rPr lang="tr-TR" sz="2100" dirty="0"/>
              <a:t>Giriş</a:t>
            </a:r>
          </a:p>
          <a:p>
            <a:r>
              <a:rPr lang="tr-TR" sz="2100" noProof="1"/>
              <a:t>Anasayfa</a:t>
            </a:r>
          </a:p>
          <a:p>
            <a:r>
              <a:rPr lang="tr-TR" sz="2100" noProof="1"/>
              <a:t>Giriş Yap</a:t>
            </a:r>
          </a:p>
          <a:p>
            <a:r>
              <a:rPr lang="tr-TR" sz="2100" noProof="1"/>
              <a:t>Kayıt Ol</a:t>
            </a:r>
          </a:p>
          <a:p>
            <a:r>
              <a:rPr lang="tr-TR" sz="2100" noProof="1"/>
              <a:t>Dashboard</a:t>
            </a:r>
          </a:p>
          <a:p>
            <a:r>
              <a:rPr lang="tr-TR" sz="2100" noProof="1"/>
              <a:t>Admin Paneli</a:t>
            </a:r>
          </a:p>
          <a:p>
            <a:r>
              <a:rPr lang="tr-TR" sz="2100" dirty="0"/>
              <a:t>Gönderiler</a:t>
            </a:r>
          </a:p>
          <a:p>
            <a:r>
              <a:rPr lang="tr-TR" sz="2100" dirty="0"/>
              <a:t>Güncelleme</a:t>
            </a:r>
          </a:p>
          <a:p>
            <a:r>
              <a:rPr lang="tr-TR" sz="2100" dirty="0"/>
              <a:t>Silme</a:t>
            </a:r>
          </a:p>
          <a:p>
            <a:r>
              <a:rPr lang="tr-TR" sz="2100" dirty="0"/>
              <a:t>Yeni Ekle</a:t>
            </a:r>
          </a:p>
          <a:p>
            <a:r>
              <a:rPr lang="tr-TR" sz="2100" dirty="0"/>
              <a:t>Kullanıcılar</a:t>
            </a:r>
          </a:p>
          <a:p>
            <a:r>
              <a:rPr lang="tr-TR" sz="2100" dirty="0"/>
              <a:t>Kullanıcı Ekle</a:t>
            </a:r>
          </a:p>
          <a:p>
            <a:r>
              <a:rPr lang="tr-TR" sz="2100" dirty="0"/>
              <a:t>Profil</a:t>
            </a:r>
          </a:p>
          <a:p>
            <a:r>
              <a:rPr lang="tr-TR" sz="2100" dirty="0"/>
              <a:t>Çıkış Yap</a:t>
            </a:r>
          </a:p>
          <a:p>
            <a:r>
              <a:rPr lang="tr-TR" sz="2100" dirty="0"/>
              <a:t>Sonuç</a:t>
            </a:r>
          </a:p>
          <a:p>
            <a:endParaRPr lang="tr-TR" dirty="0"/>
          </a:p>
          <a:p>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7" name="Picture 2" descr="Content Icon Png ,HD PNG . (+) Pictures - vhv.rs">
            <a:extLst>
              <a:ext uri="{FF2B5EF4-FFF2-40B4-BE49-F238E27FC236}">
                <a16:creationId xmlns:a16="http://schemas.microsoft.com/office/drawing/2014/main" id="{30C9555B-79E5-493C-91CF-6C37CB029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276" y="1534317"/>
            <a:ext cx="3983372" cy="29836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Resim 5">
            <a:hlinkClick r:id="rId3"/>
            <a:extLst>
              <a:ext uri="{FF2B5EF4-FFF2-40B4-BE49-F238E27FC236}">
                <a16:creationId xmlns:a16="http://schemas.microsoft.com/office/drawing/2014/main" id="{5E0CEE4C-9B47-48D3-9C95-A5768F3000F3}"/>
              </a:ext>
            </a:extLst>
          </p:cNvPr>
          <p:cNvPicPr>
            <a:picLocks noChangeAspect="1"/>
          </p:cNvPicPr>
          <p:nvPr/>
        </p:nvPicPr>
        <p:blipFill>
          <a:blip r:embed="rId4"/>
          <a:stretch>
            <a:fillRect/>
          </a:stretch>
        </p:blipFill>
        <p:spPr>
          <a:xfrm>
            <a:off x="10228222" y="5153978"/>
            <a:ext cx="1778435" cy="1633526"/>
          </a:xfrm>
          <a:prstGeom prst="rect">
            <a:avLst/>
          </a:prstGeom>
        </p:spPr>
      </p:pic>
      <p:sp>
        <p:nvSpPr>
          <p:cNvPr id="10" name="Dikdörtgen 9">
            <a:extLst>
              <a:ext uri="{FF2B5EF4-FFF2-40B4-BE49-F238E27FC236}">
                <a16:creationId xmlns:a16="http://schemas.microsoft.com/office/drawing/2014/main" id="{6172CFBE-5876-4842-A283-B284E964BE1B}"/>
              </a:ext>
            </a:extLst>
          </p:cNvPr>
          <p:cNvSpPr/>
          <p:nvPr/>
        </p:nvSpPr>
        <p:spPr>
          <a:xfrm>
            <a:off x="9572776" y="6547199"/>
            <a:ext cx="2559062" cy="276999"/>
          </a:xfrm>
          <a:prstGeom prst="rect">
            <a:avLst/>
          </a:prstGeom>
          <a:noFill/>
        </p:spPr>
        <p:txBody>
          <a:bodyPr wrap="square" lIns="91440" tIns="45720" rIns="91440" bIns="45720">
            <a:spAutoFit/>
          </a:bodyPr>
          <a:lstStyle/>
          <a:p>
            <a:pPr algn="ctr"/>
            <a:r>
              <a:rPr lang="tr-TR" sz="1200" b="0" cap="none" spc="0" dirty="0">
                <a:ln w="0"/>
                <a:solidFill>
                  <a:schemeClr val="tx1"/>
                </a:solidFill>
                <a:effectLst>
                  <a:outerShdw blurRad="38100" dist="19050" dir="2700000" algn="tl" rotWithShape="0">
                    <a:schemeClr val="dk1">
                      <a:alpha val="40000"/>
                    </a:schemeClr>
                  </a:outerShdw>
                </a:effectLst>
                <a:hlinkClick r:id="rId5"/>
              </a:rPr>
              <a:t>http://youtube.com/bmdersleri</a:t>
            </a:r>
            <a:endParaRPr lang="tr-TR" sz="1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20228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0A619F-2CAE-47D8-B525-517C2F11C4D1}"/>
              </a:ext>
            </a:extLst>
          </p:cNvPr>
          <p:cNvSpPr>
            <a:spLocks noGrp="1"/>
          </p:cNvSpPr>
          <p:nvPr>
            <p:ph type="title"/>
          </p:nvPr>
        </p:nvSpPr>
        <p:spPr/>
        <p:txBody>
          <a:bodyPr/>
          <a:lstStyle/>
          <a:p>
            <a:r>
              <a:rPr lang="tr-TR" dirty="0"/>
              <a:t>Gönderiler</a:t>
            </a:r>
          </a:p>
        </p:txBody>
      </p:sp>
      <p:sp>
        <p:nvSpPr>
          <p:cNvPr id="3" name="İçerik Yer Tutucusu 2">
            <a:extLst>
              <a:ext uri="{FF2B5EF4-FFF2-40B4-BE49-F238E27FC236}">
                <a16:creationId xmlns:a16="http://schemas.microsoft.com/office/drawing/2014/main" id="{18144361-33C7-49B7-AC79-C65327D1EE28}"/>
              </a:ext>
            </a:extLst>
          </p:cNvPr>
          <p:cNvSpPr>
            <a:spLocks noGrp="1"/>
          </p:cNvSpPr>
          <p:nvPr>
            <p:ph idx="1"/>
          </p:nvPr>
        </p:nvSpPr>
        <p:spPr>
          <a:xfrm>
            <a:off x="1833838" y="1364974"/>
            <a:ext cx="8915400" cy="1590261"/>
          </a:xfrm>
        </p:spPr>
        <p:txBody>
          <a:bodyPr/>
          <a:lstStyle/>
          <a:p>
            <a:r>
              <a:rPr lang="tr-TR" noProof="1"/>
              <a:t>Sitemize superadmin olarak  devam ediyoruz. Gönderiler kısmına tıkladıktan sonra tüm gönderileri görüntüledikten sonra burada kullancılarımızın yayınladığı haberleri düzenleme,silme,gönderiyi görüntüleme ve yayınlama işlemlerini yapabiliriz.</a:t>
            </a:r>
          </a:p>
          <a:p>
            <a:endParaRPr lang="tr-TR" dirty="0"/>
          </a:p>
        </p:txBody>
      </p:sp>
      <p:sp>
        <p:nvSpPr>
          <p:cNvPr id="4" name="Slayt Numarası Yer Tutucusu 3">
            <a:extLst>
              <a:ext uri="{FF2B5EF4-FFF2-40B4-BE49-F238E27FC236}">
                <a16:creationId xmlns:a16="http://schemas.microsoft.com/office/drawing/2014/main" id="{EB456606-3501-410F-A47B-9047655973AA}"/>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6" name="Resim 5">
            <a:extLst>
              <a:ext uri="{FF2B5EF4-FFF2-40B4-BE49-F238E27FC236}">
                <a16:creationId xmlns:a16="http://schemas.microsoft.com/office/drawing/2014/main" id="{B0C41AB6-B76A-479E-B4BF-4512D2E3713B}"/>
              </a:ext>
            </a:extLst>
          </p:cNvPr>
          <p:cNvPicPr>
            <a:picLocks noChangeAspect="1"/>
          </p:cNvPicPr>
          <p:nvPr/>
        </p:nvPicPr>
        <p:blipFill>
          <a:blip r:embed="rId2"/>
          <a:stretch>
            <a:fillRect/>
          </a:stretch>
        </p:blipFill>
        <p:spPr>
          <a:xfrm>
            <a:off x="1442762" y="2955235"/>
            <a:ext cx="2152950" cy="3639058"/>
          </a:xfrm>
          <a:prstGeom prst="rect">
            <a:avLst/>
          </a:prstGeom>
        </p:spPr>
      </p:pic>
      <p:pic>
        <p:nvPicPr>
          <p:cNvPr id="8" name="Resim 7">
            <a:extLst>
              <a:ext uri="{FF2B5EF4-FFF2-40B4-BE49-F238E27FC236}">
                <a16:creationId xmlns:a16="http://schemas.microsoft.com/office/drawing/2014/main" id="{7CA7F351-A858-427F-8F40-F1A9E9AA3ED2}"/>
              </a:ext>
            </a:extLst>
          </p:cNvPr>
          <p:cNvPicPr>
            <a:picLocks noChangeAspect="1"/>
          </p:cNvPicPr>
          <p:nvPr/>
        </p:nvPicPr>
        <p:blipFill>
          <a:blip r:embed="rId3"/>
          <a:stretch>
            <a:fillRect/>
          </a:stretch>
        </p:blipFill>
        <p:spPr>
          <a:xfrm>
            <a:off x="4776225" y="3156681"/>
            <a:ext cx="7226390" cy="3236166"/>
          </a:xfrm>
          <a:prstGeom prst="rect">
            <a:avLst/>
          </a:prstGeom>
        </p:spPr>
      </p:pic>
      <p:sp>
        <p:nvSpPr>
          <p:cNvPr id="9" name="Ok: Sağ 8">
            <a:extLst>
              <a:ext uri="{FF2B5EF4-FFF2-40B4-BE49-F238E27FC236}">
                <a16:creationId xmlns:a16="http://schemas.microsoft.com/office/drawing/2014/main" id="{F2DB2192-3A1F-44DE-8135-0C607E8D87C2}"/>
              </a:ext>
            </a:extLst>
          </p:cNvPr>
          <p:cNvSpPr/>
          <p:nvPr/>
        </p:nvSpPr>
        <p:spPr>
          <a:xfrm>
            <a:off x="3962400" y="4774764"/>
            <a:ext cx="583096" cy="380332"/>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27018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3E66AC4-851D-420A-B2FB-20D73634ECC6}"/>
              </a:ext>
            </a:extLst>
          </p:cNvPr>
          <p:cNvSpPr>
            <a:spLocks noGrp="1"/>
          </p:cNvSpPr>
          <p:nvPr>
            <p:ph type="title"/>
          </p:nvPr>
        </p:nvSpPr>
        <p:spPr/>
        <p:txBody>
          <a:bodyPr/>
          <a:lstStyle/>
          <a:p>
            <a:r>
              <a:rPr lang="tr-TR" dirty="0"/>
              <a:t>Gönderiler(devam)</a:t>
            </a:r>
          </a:p>
        </p:txBody>
      </p:sp>
      <p:sp>
        <p:nvSpPr>
          <p:cNvPr id="3" name="İçerik Yer Tutucusu 2">
            <a:extLst>
              <a:ext uri="{FF2B5EF4-FFF2-40B4-BE49-F238E27FC236}">
                <a16:creationId xmlns:a16="http://schemas.microsoft.com/office/drawing/2014/main" id="{232B76D9-6486-401C-8DD1-29FB7154AF53}"/>
              </a:ext>
            </a:extLst>
          </p:cNvPr>
          <p:cNvSpPr>
            <a:spLocks noGrp="1"/>
          </p:cNvSpPr>
          <p:nvPr>
            <p:ph idx="1"/>
          </p:nvPr>
        </p:nvSpPr>
        <p:spPr>
          <a:xfrm>
            <a:off x="2165142" y="1540189"/>
            <a:ext cx="8915400" cy="1280890"/>
          </a:xfrm>
        </p:spPr>
        <p:txBody>
          <a:bodyPr/>
          <a:lstStyle/>
          <a:p>
            <a:r>
              <a:rPr lang="tr-TR" noProof="1"/>
              <a:t>Yeni göndere ekle kısmında haber paylaşımı yapabiliriz.Gerekli kısımları boş bırakmadan doldurduktan sonra haberimizi paylaşabiliriz.</a:t>
            </a:r>
          </a:p>
        </p:txBody>
      </p:sp>
      <p:sp>
        <p:nvSpPr>
          <p:cNvPr id="4" name="Slayt Numarası Yer Tutucusu 3">
            <a:extLst>
              <a:ext uri="{FF2B5EF4-FFF2-40B4-BE49-F238E27FC236}">
                <a16:creationId xmlns:a16="http://schemas.microsoft.com/office/drawing/2014/main" id="{8A449438-3085-4DED-9BC6-228548B5F1F2}"/>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6" name="Resim 5">
            <a:extLst>
              <a:ext uri="{FF2B5EF4-FFF2-40B4-BE49-F238E27FC236}">
                <a16:creationId xmlns:a16="http://schemas.microsoft.com/office/drawing/2014/main" id="{C2C35B57-E84E-4F16-AEDF-9AB240F88B62}"/>
              </a:ext>
            </a:extLst>
          </p:cNvPr>
          <p:cNvPicPr>
            <a:picLocks noChangeAspect="1"/>
          </p:cNvPicPr>
          <p:nvPr/>
        </p:nvPicPr>
        <p:blipFill>
          <a:blip r:embed="rId2"/>
          <a:stretch>
            <a:fillRect/>
          </a:stretch>
        </p:blipFill>
        <p:spPr>
          <a:xfrm>
            <a:off x="1626968" y="2829340"/>
            <a:ext cx="2152950" cy="3639058"/>
          </a:xfrm>
          <a:prstGeom prst="rect">
            <a:avLst/>
          </a:prstGeom>
        </p:spPr>
      </p:pic>
      <p:pic>
        <p:nvPicPr>
          <p:cNvPr id="8" name="Resim 7">
            <a:extLst>
              <a:ext uri="{FF2B5EF4-FFF2-40B4-BE49-F238E27FC236}">
                <a16:creationId xmlns:a16="http://schemas.microsoft.com/office/drawing/2014/main" id="{344E66B7-74DF-4450-9DDA-661D117872B5}"/>
              </a:ext>
            </a:extLst>
          </p:cNvPr>
          <p:cNvPicPr>
            <a:picLocks noChangeAspect="1"/>
          </p:cNvPicPr>
          <p:nvPr/>
        </p:nvPicPr>
        <p:blipFill>
          <a:blip r:embed="rId3"/>
          <a:stretch>
            <a:fillRect/>
          </a:stretch>
        </p:blipFill>
        <p:spPr>
          <a:xfrm>
            <a:off x="4880169" y="3000200"/>
            <a:ext cx="7063829" cy="3233690"/>
          </a:xfrm>
          <a:prstGeom prst="rect">
            <a:avLst/>
          </a:prstGeom>
        </p:spPr>
      </p:pic>
      <p:sp>
        <p:nvSpPr>
          <p:cNvPr id="9" name="Ok: Sağ 8">
            <a:extLst>
              <a:ext uri="{FF2B5EF4-FFF2-40B4-BE49-F238E27FC236}">
                <a16:creationId xmlns:a16="http://schemas.microsoft.com/office/drawing/2014/main" id="{11C3AC01-153D-498F-B976-CF5D116E97C2}"/>
              </a:ext>
            </a:extLst>
          </p:cNvPr>
          <p:cNvSpPr/>
          <p:nvPr/>
        </p:nvSpPr>
        <p:spPr>
          <a:xfrm>
            <a:off x="4015409" y="4459356"/>
            <a:ext cx="583095" cy="278295"/>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949843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897AC2-A507-4D63-8BA1-1E67DC2D677E}"/>
              </a:ext>
            </a:extLst>
          </p:cNvPr>
          <p:cNvSpPr>
            <a:spLocks noGrp="1"/>
          </p:cNvSpPr>
          <p:nvPr>
            <p:ph type="title"/>
          </p:nvPr>
        </p:nvSpPr>
        <p:spPr>
          <a:xfrm>
            <a:off x="2592925" y="624110"/>
            <a:ext cx="8817197" cy="736540"/>
          </a:xfrm>
        </p:spPr>
        <p:txBody>
          <a:bodyPr/>
          <a:lstStyle/>
          <a:p>
            <a:r>
              <a:rPr lang="tr-TR" dirty="0"/>
              <a:t>Gönderiler(devam)-1</a:t>
            </a:r>
          </a:p>
        </p:txBody>
      </p:sp>
      <p:sp>
        <p:nvSpPr>
          <p:cNvPr id="3" name="İçerik Yer Tutucusu 2">
            <a:extLst>
              <a:ext uri="{FF2B5EF4-FFF2-40B4-BE49-F238E27FC236}">
                <a16:creationId xmlns:a16="http://schemas.microsoft.com/office/drawing/2014/main" id="{E86B341A-A7BE-4DB8-BB1A-3F87231C0D0D}"/>
              </a:ext>
            </a:extLst>
          </p:cNvPr>
          <p:cNvSpPr>
            <a:spLocks noGrp="1"/>
          </p:cNvSpPr>
          <p:nvPr>
            <p:ph idx="1"/>
          </p:nvPr>
        </p:nvSpPr>
        <p:spPr>
          <a:xfrm>
            <a:off x="1709530" y="1360650"/>
            <a:ext cx="9992139" cy="1197020"/>
          </a:xfrm>
        </p:spPr>
        <p:txBody>
          <a:bodyPr>
            <a:normAutofit/>
          </a:bodyPr>
          <a:lstStyle/>
          <a:p>
            <a:r>
              <a:rPr lang="tr-TR" noProof="1"/>
              <a:t>Aşağıda verdiğimiz kodlar superadmin olarak giriş yaptığında yapılacak işlemler. Post methodu ile hazır şekilde yer alan kısımları gönderiyor.Id,Yazar,Başlık,Durum,Resim örneği verdim.Ayrıca kullanıcımızın yayınladığı sayfayı kullanıcıya göstermeden arka planda gösterme işine yarıyor.</a:t>
            </a:r>
          </a:p>
        </p:txBody>
      </p:sp>
      <p:sp>
        <p:nvSpPr>
          <p:cNvPr id="4" name="Slayt Numarası Yer Tutucusu 3">
            <a:extLst>
              <a:ext uri="{FF2B5EF4-FFF2-40B4-BE49-F238E27FC236}">
                <a16:creationId xmlns:a16="http://schemas.microsoft.com/office/drawing/2014/main" id="{2739BDE5-5EED-4063-B334-ACE370AB7CC9}"/>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6" name="Resim 5">
            <a:extLst>
              <a:ext uri="{FF2B5EF4-FFF2-40B4-BE49-F238E27FC236}">
                <a16:creationId xmlns:a16="http://schemas.microsoft.com/office/drawing/2014/main" id="{2F02F6B6-CDEF-4CB3-A851-A08720D396CA}"/>
              </a:ext>
            </a:extLst>
          </p:cNvPr>
          <p:cNvPicPr>
            <a:picLocks noChangeAspect="1"/>
          </p:cNvPicPr>
          <p:nvPr/>
        </p:nvPicPr>
        <p:blipFill>
          <a:blip r:embed="rId2"/>
          <a:stretch>
            <a:fillRect/>
          </a:stretch>
        </p:blipFill>
        <p:spPr>
          <a:xfrm>
            <a:off x="3535497" y="2557670"/>
            <a:ext cx="5841166" cy="4300330"/>
          </a:xfrm>
          <a:prstGeom prst="rect">
            <a:avLst/>
          </a:prstGeom>
        </p:spPr>
      </p:pic>
    </p:spTree>
    <p:extLst>
      <p:ext uri="{BB962C8B-B14F-4D97-AF65-F5344CB8AC3E}">
        <p14:creationId xmlns:p14="http://schemas.microsoft.com/office/powerpoint/2010/main" val="192572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14DE43-D607-4E2A-9825-D29A04D8D064}"/>
              </a:ext>
            </a:extLst>
          </p:cNvPr>
          <p:cNvSpPr>
            <a:spLocks noGrp="1"/>
          </p:cNvSpPr>
          <p:nvPr>
            <p:ph type="title"/>
          </p:nvPr>
        </p:nvSpPr>
        <p:spPr/>
        <p:txBody>
          <a:bodyPr/>
          <a:lstStyle/>
          <a:p>
            <a:r>
              <a:rPr lang="tr-TR" dirty="0"/>
              <a:t>Güncelleme</a:t>
            </a:r>
          </a:p>
        </p:txBody>
      </p:sp>
      <p:sp>
        <p:nvSpPr>
          <p:cNvPr id="3" name="İçerik Yer Tutucusu 2">
            <a:extLst>
              <a:ext uri="{FF2B5EF4-FFF2-40B4-BE49-F238E27FC236}">
                <a16:creationId xmlns:a16="http://schemas.microsoft.com/office/drawing/2014/main" id="{FCBD7554-5AAC-4EED-8001-E909EBC6FE63}"/>
              </a:ext>
            </a:extLst>
          </p:cNvPr>
          <p:cNvSpPr>
            <a:spLocks noGrp="1"/>
          </p:cNvSpPr>
          <p:nvPr>
            <p:ph idx="1"/>
          </p:nvPr>
        </p:nvSpPr>
        <p:spPr>
          <a:xfrm>
            <a:off x="2006115" y="1444487"/>
            <a:ext cx="9973849" cy="1113183"/>
          </a:xfrm>
        </p:spPr>
        <p:txBody>
          <a:bodyPr>
            <a:normAutofit/>
          </a:bodyPr>
          <a:lstStyle/>
          <a:p>
            <a:r>
              <a:rPr lang="tr-TR" dirty="0"/>
              <a:t>Burada Gönderilen haberlerin güncellemesi yapılır.</a:t>
            </a:r>
          </a:p>
          <a:p>
            <a:r>
              <a:rPr lang="tr-TR" noProof="1"/>
              <a:t>Yazı başlığı,etiketleri gönder,gönderi durumu, resim ve mesaj içeriğini değiştirip güncelleyebiliriz.</a:t>
            </a:r>
          </a:p>
        </p:txBody>
      </p:sp>
      <p:sp>
        <p:nvSpPr>
          <p:cNvPr id="4" name="Slayt Numarası Yer Tutucusu 3">
            <a:extLst>
              <a:ext uri="{FF2B5EF4-FFF2-40B4-BE49-F238E27FC236}">
                <a16:creationId xmlns:a16="http://schemas.microsoft.com/office/drawing/2014/main" id="{E6711AB5-CA9D-44F0-A3CC-CD88F23BC7F5}"/>
              </a:ext>
            </a:extLst>
          </p:cNvPr>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8" name="Resim 7">
            <a:extLst>
              <a:ext uri="{FF2B5EF4-FFF2-40B4-BE49-F238E27FC236}">
                <a16:creationId xmlns:a16="http://schemas.microsoft.com/office/drawing/2014/main" id="{BE39C370-4D41-4CB3-AD96-476A2C95ADBA}"/>
              </a:ext>
            </a:extLst>
          </p:cNvPr>
          <p:cNvPicPr>
            <a:picLocks noChangeAspect="1"/>
          </p:cNvPicPr>
          <p:nvPr/>
        </p:nvPicPr>
        <p:blipFill>
          <a:blip r:embed="rId2"/>
          <a:stretch>
            <a:fillRect/>
          </a:stretch>
        </p:blipFill>
        <p:spPr>
          <a:xfrm>
            <a:off x="2859896" y="3101009"/>
            <a:ext cx="6244858" cy="2650434"/>
          </a:xfrm>
          <a:prstGeom prst="rect">
            <a:avLst/>
          </a:prstGeom>
        </p:spPr>
      </p:pic>
    </p:spTree>
    <p:extLst>
      <p:ext uri="{BB962C8B-B14F-4D97-AF65-F5344CB8AC3E}">
        <p14:creationId xmlns:p14="http://schemas.microsoft.com/office/powerpoint/2010/main" val="2983466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04C430-5859-4F35-B33A-6325254BF3E9}"/>
              </a:ext>
            </a:extLst>
          </p:cNvPr>
          <p:cNvSpPr>
            <a:spLocks noGrp="1"/>
          </p:cNvSpPr>
          <p:nvPr>
            <p:ph type="title"/>
          </p:nvPr>
        </p:nvSpPr>
        <p:spPr/>
        <p:txBody>
          <a:bodyPr/>
          <a:lstStyle/>
          <a:p>
            <a:r>
              <a:rPr lang="tr-TR" dirty="0"/>
              <a:t>Güncelleme(devam)</a:t>
            </a:r>
          </a:p>
        </p:txBody>
      </p:sp>
      <p:sp>
        <p:nvSpPr>
          <p:cNvPr id="3" name="İçerik Yer Tutucusu 2">
            <a:extLst>
              <a:ext uri="{FF2B5EF4-FFF2-40B4-BE49-F238E27FC236}">
                <a16:creationId xmlns:a16="http://schemas.microsoft.com/office/drawing/2014/main" id="{C0D0E530-A334-494A-9762-315A9F2B0FBC}"/>
              </a:ext>
            </a:extLst>
          </p:cNvPr>
          <p:cNvSpPr>
            <a:spLocks noGrp="1"/>
          </p:cNvSpPr>
          <p:nvPr>
            <p:ph idx="1"/>
          </p:nvPr>
        </p:nvSpPr>
        <p:spPr>
          <a:xfrm>
            <a:off x="2354386" y="1736035"/>
            <a:ext cx="8410092" cy="1417983"/>
          </a:xfrm>
        </p:spPr>
        <p:txBody>
          <a:bodyPr/>
          <a:lstStyle/>
          <a:p>
            <a:r>
              <a:rPr lang="tr-TR"/>
              <a:t>Gerekli postları veritabanı ile eşleştirip eğer kurallara uygun bir şekilde doldurulmuşsa 'Yayın Başralıyla Güncellendi' mesajı alırız.Herhangi yerde hata alırsak'Hata! ... Tekrar deneyin' mesajını alırız.</a:t>
            </a:r>
            <a:endParaRPr lang="tr-TR" dirty="0"/>
          </a:p>
        </p:txBody>
      </p:sp>
      <p:sp>
        <p:nvSpPr>
          <p:cNvPr id="4" name="Slayt Numarası Yer Tutucusu 3">
            <a:extLst>
              <a:ext uri="{FF2B5EF4-FFF2-40B4-BE49-F238E27FC236}">
                <a16:creationId xmlns:a16="http://schemas.microsoft.com/office/drawing/2014/main" id="{1496A678-9E8F-4021-BC9E-35778C4A613F}"/>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8" name="Resim 7">
            <a:extLst>
              <a:ext uri="{FF2B5EF4-FFF2-40B4-BE49-F238E27FC236}">
                <a16:creationId xmlns:a16="http://schemas.microsoft.com/office/drawing/2014/main" id="{FC9372ED-4833-4DBC-94B6-D3630A7E6DBE}"/>
              </a:ext>
            </a:extLst>
          </p:cNvPr>
          <p:cNvPicPr>
            <a:picLocks noChangeAspect="1"/>
          </p:cNvPicPr>
          <p:nvPr/>
        </p:nvPicPr>
        <p:blipFill>
          <a:blip r:embed="rId2"/>
          <a:stretch>
            <a:fillRect/>
          </a:stretch>
        </p:blipFill>
        <p:spPr>
          <a:xfrm>
            <a:off x="658308" y="3429001"/>
            <a:ext cx="5238910" cy="2641218"/>
          </a:xfrm>
          <a:prstGeom prst="rect">
            <a:avLst/>
          </a:prstGeom>
        </p:spPr>
      </p:pic>
      <p:pic>
        <p:nvPicPr>
          <p:cNvPr id="10" name="Resim 9">
            <a:extLst>
              <a:ext uri="{FF2B5EF4-FFF2-40B4-BE49-F238E27FC236}">
                <a16:creationId xmlns:a16="http://schemas.microsoft.com/office/drawing/2014/main" id="{370EE040-FD05-4AC3-B707-E9C1BADF04EE}"/>
              </a:ext>
            </a:extLst>
          </p:cNvPr>
          <p:cNvPicPr>
            <a:picLocks noChangeAspect="1"/>
          </p:cNvPicPr>
          <p:nvPr/>
        </p:nvPicPr>
        <p:blipFill rotWithShape="1">
          <a:blip r:embed="rId3"/>
          <a:srcRect l="-2238" r="1" b="23603"/>
          <a:stretch/>
        </p:blipFill>
        <p:spPr>
          <a:xfrm>
            <a:off x="6138360" y="3429000"/>
            <a:ext cx="6053640" cy="3170583"/>
          </a:xfrm>
          <a:prstGeom prst="rect">
            <a:avLst/>
          </a:prstGeom>
        </p:spPr>
      </p:pic>
    </p:spTree>
    <p:extLst>
      <p:ext uri="{BB962C8B-B14F-4D97-AF65-F5344CB8AC3E}">
        <p14:creationId xmlns:p14="http://schemas.microsoft.com/office/powerpoint/2010/main" val="3323578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8A94D68-84DF-431C-A6EE-2C9930AC5865}"/>
              </a:ext>
            </a:extLst>
          </p:cNvPr>
          <p:cNvSpPr>
            <a:spLocks noGrp="1"/>
          </p:cNvSpPr>
          <p:nvPr>
            <p:ph type="title"/>
          </p:nvPr>
        </p:nvSpPr>
        <p:spPr/>
        <p:txBody>
          <a:bodyPr/>
          <a:lstStyle/>
          <a:p>
            <a:r>
              <a:rPr lang="tr-TR" dirty="0"/>
              <a:t>Silme</a:t>
            </a:r>
          </a:p>
        </p:txBody>
      </p:sp>
      <p:sp>
        <p:nvSpPr>
          <p:cNvPr id="3" name="İçerik Yer Tutucusu 2">
            <a:extLst>
              <a:ext uri="{FF2B5EF4-FFF2-40B4-BE49-F238E27FC236}">
                <a16:creationId xmlns:a16="http://schemas.microsoft.com/office/drawing/2014/main" id="{F369F4DF-EED3-400C-937B-7C3991F6D997}"/>
              </a:ext>
            </a:extLst>
          </p:cNvPr>
          <p:cNvSpPr>
            <a:spLocks noGrp="1"/>
          </p:cNvSpPr>
          <p:nvPr>
            <p:ph idx="1"/>
          </p:nvPr>
        </p:nvSpPr>
        <p:spPr>
          <a:xfrm>
            <a:off x="2045873" y="1540189"/>
            <a:ext cx="8915400" cy="1388541"/>
          </a:xfrm>
        </p:spPr>
        <p:txBody>
          <a:bodyPr/>
          <a:lstStyle/>
          <a:p>
            <a:r>
              <a:rPr lang="tr-TR" dirty="0"/>
              <a:t>Bu kısımda gönderinin silme  yeridir.</a:t>
            </a:r>
          </a:p>
          <a:p>
            <a:r>
              <a:rPr lang="tr-TR" noProof="1"/>
              <a:t>Superadmin</a:t>
            </a:r>
            <a:r>
              <a:rPr lang="tr-TR" dirty="0"/>
              <a:t> isterse silebilir.</a:t>
            </a:r>
          </a:p>
        </p:txBody>
      </p:sp>
      <p:sp>
        <p:nvSpPr>
          <p:cNvPr id="4" name="Slayt Numarası Yer Tutucusu 3">
            <a:extLst>
              <a:ext uri="{FF2B5EF4-FFF2-40B4-BE49-F238E27FC236}">
                <a16:creationId xmlns:a16="http://schemas.microsoft.com/office/drawing/2014/main" id="{031BF1C5-5127-4FF8-94F5-35F11C9FD0CC}"/>
              </a:ext>
            </a:extLst>
          </p:cNvPr>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6" name="Resim 5">
            <a:extLst>
              <a:ext uri="{FF2B5EF4-FFF2-40B4-BE49-F238E27FC236}">
                <a16:creationId xmlns:a16="http://schemas.microsoft.com/office/drawing/2014/main" id="{08C9D92E-E530-4C7F-AD79-48C4DF9820B1}"/>
              </a:ext>
            </a:extLst>
          </p:cNvPr>
          <p:cNvPicPr>
            <a:picLocks noChangeAspect="1"/>
          </p:cNvPicPr>
          <p:nvPr/>
        </p:nvPicPr>
        <p:blipFill>
          <a:blip r:embed="rId2"/>
          <a:stretch>
            <a:fillRect/>
          </a:stretch>
        </p:blipFill>
        <p:spPr>
          <a:xfrm>
            <a:off x="2592925" y="2891094"/>
            <a:ext cx="6348548" cy="2833845"/>
          </a:xfrm>
          <a:prstGeom prst="rect">
            <a:avLst/>
          </a:prstGeom>
        </p:spPr>
      </p:pic>
    </p:spTree>
    <p:extLst>
      <p:ext uri="{BB962C8B-B14F-4D97-AF65-F5344CB8AC3E}">
        <p14:creationId xmlns:p14="http://schemas.microsoft.com/office/powerpoint/2010/main" val="3643518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8922E1-1CD1-4D10-B917-87841A9820B4}"/>
              </a:ext>
            </a:extLst>
          </p:cNvPr>
          <p:cNvSpPr>
            <a:spLocks noGrp="1"/>
          </p:cNvSpPr>
          <p:nvPr>
            <p:ph type="title"/>
          </p:nvPr>
        </p:nvSpPr>
        <p:spPr/>
        <p:txBody>
          <a:bodyPr/>
          <a:lstStyle/>
          <a:p>
            <a:r>
              <a:rPr lang="tr-TR" dirty="0"/>
              <a:t>Silme(devam)</a:t>
            </a:r>
          </a:p>
        </p:txBody>
      </p:sp>
      <p:sp>
        <p:nvSpPr>
          <p:cNvPr id="3" name="İçerik Yer Tutucusu 2">
            <a:extLst>
              <a:ext uri="{FF2B5EF4-FFF2-40B4-BE49-F238E27FC236}">
                <a16:creationId xmlns:a16="http://schemas.microsoft.com/office/drawing/2014/main" id="{A552B771-4654-4D37-9B41-871750DF1C86}"/>
              </a:ext>
            </a:extLst>
          </p:cNvPr>
          <p:cNvSpPr>
            <a:spLocks noGrp="1"/>
          </p:cNvSpPr>
          <p:nvPr>
            <p:ph idx="1"/>
          </p:nvPr>
        </p:nvSpPr>
        <p:spPr>
          <a:xfrm>
            <a:off x="1992863" y="1540190"/>
            <a:ext cx="9244979" cy="1574072"/>
          </a:xfrm>
        </p:spPr>
        <p:txBody>
          <a:bodyPr/>
          <a:lstStyle/>
          <a:p>
            <a:r>
              <a:rPr lang="tr-TR" noProof="1"/>
              <a:t>Silme işlemini yapmak için isset fonksiyonu ile değişken olup olmadığını tanımladık.Delete SQL sorugusunu yazmamız lazım fakat where işlemi kullanmasaydık tablodaki tüm verileri silmiş olacaktık. Aşağıda resimde gördüğünüz gibi sonuç başarılı olursa 'gönderi başarıyla silindi mesajı alırız. Hata alırsak 'hata oluştu.tekrar deneyin!' mesajını alırız. </a:t>
            </a:r>
          </a:p>
        </p:txBody>
      </p:sp>
      <p:sp>
        <p:nvSpPr>
          <p:cNvPr id="4" name="Slayt Numarası Yer Tutucusu 3">
            <a:extLst>
              <a:ext uri="{FF2B5EF4-FFF2-40B4-BE49-F238E27FC236}">
                <a16:creationId xmlns:a16="http://schemas.microsoft.com/office/drawing/2014/main" id="{2CF61698-DAEA-483D-ADE5-BC12EA750881}"/>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6" name="Resim 5">
            <a:extLst>
              <a:ext uri="{FF2B5EF4-FFF2-40B4-BE49-F238E27FC236}">
                <a16:creationId xmlns:a16="http://schemas.microsoft.com/office/drawing/2014/main" id="{CC7F86AF-534E-4C59-823B-D34C6485F844}"/>
              </a:ext>
            </a:extLst>
          </p:cNvPr>
          <p:cNvPicPr>
            <a:picLocks noChangeAspect="1"/>
          </p:cNvPicPr>
          <p:nvPr/>
        </p:nvPicPr>
        <p:blipFill>
          <a:blip r:embed="rId2"/>
          <a:stretch>
            <a:fillRect/>
          </a:stretch>
        </p:blipFill>
        <p:spPr>
          <a:xfrm>
            <a:off x="1992864" y="3429000"/>
            <a:ext cx="8704931" cy="2793813"/>
          </a:xfrm>
          <a:prstGeom prst="rect">
            <a:avLst/>
          </a:prstGeom>
        </p:spPr>
      </p:pic>
    </p:spTree>
    <p:extLst>
      <p:ext uri="{BB962C8B-B14F-4D97-AF65-F5344CB8AC3E}">
        <p14:creationId xmlns:p14="http://schemas.microsoft.com/office/powerpoint/2010/main" val="2271356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B1F1DF-1D2D-4CC5-B1EF-4918C4423B95}"/>
              </a:ext>
            </a:extLst>
          </p:cNvPr>
          <p:cNvSpPr>
            <a:spLocks noGrp="1"/>
          </p:cNvSpPr>
          <p:nvPr>
            <p:ph type="title"/>
          </p:nvPr>
        </p:nvSpPr>
        <p:spPr/>
        <p:txBody>
          <a:bodyPr/>
          <a:lstStyle/>
          <a:p>
            <a:r>
              <a:rPr lang="tr-TR" dirty="0"/>
              <a:t>Yayınlama</a:t>
            </a:r>
          </a:p>
        </p:txBody>
      </p:sp>
      <p:sp>
        <p:nvSpPr>
          <p:cNvPr id="3" name="İçerik Yer Tutucusu 2">
            <a:extLst>
              <a:ext uri="{FF2B5EF4-FFF2-40B4-BE49-F238E27FC236}">
                <a16:creationId xmlns:a16="http://schemas.microsoft.com/office/drawing/2014/main" id="{53778579-AFDD-48B1-AC0A-CCEC79AC5F0B}"/>
              </a:ext>
            </a:extLst>
          </p:cNvPr>
          <p:cNvSpPr>
            <a:spLocks noGrp="1"/>
          </p:cNvSpPr>
          <p:nvPr>
            <p:ph idx="1"/>
          </p:nvPr>
        </p:nvSpPr>
        <p:spPr>
          <a:xfrm>
            <a:off x="1860342" y="1683027"/>
            <a:ext cx="9538253" cy="1280890"/>
          </a:xfrm>
        </p:spPr>
        <p:txBody>
          <a:bodyPr/>
          <a:lstStyle/>
          <a:p>
            <a:r>
              <a:rPr lang="tr-TR" dirty="0"/>
              <a:t>Burada kullanıcı tarafından haber paylaşıldığında </a:t>
            </a:r>
            <a:r>
              <a:rPr lang="tr-TR" dirty="0" err="1"/>
              <a:t>superadmine</a:t>
            </a:r>
            <a:r>
              <a:rPr lang="tr-TR" dirty="0"/>
              <a:t> taslak olarak </a:t>
            </a:r>
            <a:r>
              <a:rPr lang="tr-TR" dirty="0" err="1"/>
              <a:t>yayınlanır.Eğer</a:t>
            </a:r>
            <a:r>
              <a:rPr lang="tr-TR" dirty="0"/>
              <a:t> </a:t>
            </a:r>
            <a:r>
              <a:rPr lang="tr-TR" dirty="0" err="1"/>
              <a:t>superadmin</a:t>
            </a:r>
            <a:r>
              <a:rPr lang="tr-TR" dirty="0"/>
              <a:t> yayınlamazsa sitede </a:t>
            </a:r>
            <a:r>
              <a:rPr lang="tr-TR" dirty="0" err="1"/>
              <a:t>gözükmeyecektir.Gerekli</a:t>
            </a:r>
            <a:r>
              <a:rPr lang="tr-TR" dirty="0"/>
              <a:t> kodlar aşağıda verilmiştir.</a:t>
            </a:r>
          </a:p>
        </p:txBody>
      </p:sp>
      <p:sp>
        <p:nvSpPr>
          <p:cNvPr id="4" name="Slayt Numarası Yer Tutucusu 3">
            <a:extLst>
              <a:ext uri="{FF2B5EF4-FFF2-40B4-BE49-F238E27FC236}">
                <a16:creationId xmlns:a16="http://schemas.microsoft.com/office/drawing/2014/main" id="{E3CEAE81-7E1B-4BF6-81D0-53672CDFB470}"/>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6" name="Resim 5">
            <a:extLst>
              <a:ext uri="{FF2B5EF4-FFF2-40B4-BE49-F238E27FC236}">
                <a16:creationId xmlns:a16="http://schemas.microsoft.com/office/drawing/2014/main" id="{DE994524-35B7-4A91-B4C7-A3B20B25C034}"/>
              </a:ext>
            </a:extLst>
          </p:cNvPr>
          <p:cNvPicPr>
            <a:picLocks noChangeAspect="1"/>
          </p:cNvPicPr>
          <p:nvPr/>
        </p:nvPicPr>
        <p:blipFill>
          <a:blip r:embed="rId2"/>
          <a:stretch>
            <a:fillRect/>
          </a:stretch>
        </p:blipFill>
        <p:spPr>
          <a:xfrm>
            <a:off x="1860342" y="3590079"/>
            <a:ext cx="4075508" cy="1924963"/>
          </a:xfrm>
          <a:prstGeom prst="rect">
            <a:avLst/>
          </a:prstGeom>
        </p:spPr>
      </p:pic>
      <p:pic>
        <p:nvPicPr>
          <p:cNvPr id="8" name="Resim 7">
            <a:extLst>
              <a:ext uri="{FF2B5EF4-FFF2-40B4-BE49-F238E27FC236}">
                <a16:creationId xmlns:a16="http://schemas.microsoft.com/office/drawing/2014/main" id="{9593AC54-C77F-4FDE-8C8E-8CE2048D94F6}"/>
              </a:ext>
            </a:extLst>
          </p:cNvPr>
          <p:cNvPicPr>
            <a:picLocks noChangeAspect="1"/>
          </p:cNvPicPr>
          <p:nvPr/>
        </p:nvPicPr>
        <p:blipFill>
          <a:blip r:embed="rId3"/>
          <a:stretch>
            <a:fillRect/>
          </a:stretch>
        </p:blipFill>
        <p:spPr>
          <a:xfrm>
            <a:off x="6712867" y="3519249"/>
            <a:ext cx="5103617" cy="1907515"/>
          </a:xfrm>
          <a:prstGeom prst="rect">
            <a:avLst/>
          </a:prstGeom>
        </p:spPr>
      </p:pic>
    </p:spTree>
    <p:extLst>
      <p:ext uri="{BB962C8B-B14F-4D97-AF65-F5344CB8AC3E}">
        <p14:creationId xmlns:p14="http://schemas.microsoft.com/office/powerpoint/2010/main" val="1757134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A6AFD9-B6B4-4014-A155-03E2B98C931E}"/>
              </a:ext>
            </a:extLst>
          </p:cNvPr>
          <p:cNvSpPr>
            <a:spLocks noGrp="1"/>
          </p:cNvSpPr>
          <p:nvPr>
            <p:ph type="title"/>
          </p:nvPr>
        </p:nvSpPr>
        <p:spPr/>
        <p:txBody>
          <a:bodyPr/>
          <a:lstStyle/>
          <a:p>
            <a:r>
              <a:rPr lang="tr-TR" dirty="0"/>
              <a:t>Yeni Ekle</a:t>
            </a:r>
          </a:p>
        </p:txBody>
      </p:sp>
      <p:sp>
        <p:nvSpPr>
          <p:cNvPr id="3" name="İçerik Yer Tutucusu 2">
            <a:extLst>
              <a:ext uri="{FF2B5EF4-FFF2-40B4-BE49-F238E27FC236}">
                <a16:creationId xmlns:a16="http://schemas.microsoft.com/office/drawing/2014/main" id="{56D99413-E1ED-42DE-8F45-112EB03CB5E1}"/>
              </a:ext>
            </a:extLst>
          </p:cNvPr>
          <p:cNvSpPr>
            <a:spLocks noGrp="1"/>
          </p:cNvSpPr>
          <p:nvPr>
            <p:ph idx="1"/>
          </p:nvPr>
        </p:nvSpPr>
        <p:spPr>
          <a:xfrm>
            <a:off x="1638299" y="1540189"/>
            <a:ext cx="9546535" cy="1280890"/>
          </a:xfrm>
        </p:spPr>
        <p:txBody>
          <a:bodyPr/>
          <a:lstStyle/>
          <a:p>
            <a:r>
              <a:rPr lang="tr-TR" noProof="1"/>
              <a:t>Yeni ekle butonuna basarak yeni haber gönderisi hazırlayabiliriz.Düzenlemeden hiçbir farkı yok düzenlemede içerisi veri halinde gelir ama yeni ekle de verileri kendimiz ekleyeceğiz.</a:t>
            </a:r>
          </a:p>
        </p:txBody>
      </p:sp>
      <p:sp>
        <p:nvSpPr>
          <p:cNvPr id="4" name="Slayt Numarası Yer Tutucusu 3">
            <a:extLst>
              <a:ext uri="{FF2B5EF4-FFF2-40B4-BE49-F238E27FC236}">
                <a16:creationId xmlns:a16="http://schemas.microsoft.com/office/drawing/2014/main" id="{D708DA43-1178-4246-9938-CE9C0E7D7669}"/>
              </a:ext>
            </a:extLst>
          </p:cNvPr>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6" name="Resim 5">
            <a:extLst>
              <a:ext uri="{FF2B5EF4-FFF2-40B4-BE49-F238E27FC236}">
                <a16:creationId xmlns:a16="http://schemas.microsoft.com/office/drawing/2014/main" id="{8B44C85F-8893-4ACD-B1A7-D5E321004BE5}"/>
              </a:ext>
            </a:extLst>
          </p:cNvPr>
          <p:cNvPicPr>
            <a:picLocks noChangeAspect="1"/>
          </p:cNvPicPr>
          <p:nvPr/>
        </p:nvPicPr>
        <p:blipFill rotWithShape="1">
          <a:blip r:embed="rId2"/>
          <a:srcRect t="14135"/>
          <a:stretch/>
        </p:blipFill>
        <p:spPr>
          <a:xfrm>
            <a:off x="1638299" y="3437927"/>
            <a:ext cx="3334215" cy="2094014"/>
          </a:xfrm>
          <a:prstGeom prst="rect">
            <a:avLst/>
          </a:prstGeom>
        </p:spPr>
      </p:pic>
      <p:pic>
        <p:nvPicPr>
          <p:cNvPr id="8" name="Resim 7">
            <a:extLst>
              <a:ext uri="{FF2B5EF4-FFF2-40B4-BE49-F238E27FC236}">
                <a16:creationId xmlns:a16="http://schemas.microsoft.com/office/drawing/2014/main" id="{B1967EA5-3D9E-4522-8AA2-9979203D593C}"/>
              </a:ext>
            </a:extLst>
          </p:cNvPr>
          <p:cNvPicPr>
            <a:picLocks noChangeAspect="1"/>
          </p:cNvPicPr>
          <p:nvPr/>
        </p:nvPicPr>
        <p:blipFill>
          <a:blip r:embed="rId3"/>
          <a:stretch>
            <a:fillRect/>
          </a:stretch>
        </p:blipFill>
        <p:spPr>
          <a:xfrm>
            <a:off x="6742758" y="2802836"/>
            <a:ext cx="5165974" cy="3345953"/>
          </a:xfrm>
          <a:prstGeom prst="rect">
            <a:avLst/>
          </a:prstGeom>
        </p:spPr>
      </p:pic>
      <p:sp>
        <p:nvSpPr>
          <p:cNvPr id="9" name="Ok: Sağ 8">
            <a:extLst>
              <a:ext uri="{FF2B5EF4-FFF2-40B4-BE49-F238E27FC236}">
                <a16:creationId xmlns:a16="http://schemas.microsoft.com/office/drawing/2014/main" id="{C8B97AA4-F0C2-43F3-8EA0-42BD70BC4424}"/>
              </a:ext>
            </a:extLst>
          </p:cNvPr>
          <p:cNvSpPr/>
          <p:nvPr/>
        </p:nvSpPr>
        <p:spPr>
          <a:xfrm>
            <a:off x="5539409" y="4200939"/>
            <a:ext cx="556591" cy="35780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693298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F25F61-666A-4083-B69B-F4CC12478DF8}"/>
              </a:ext>
            </a:extLst>
          </p:cNvPr>
          <p:cNvSpPr>
            <a:spLocks noGrp="1"/>
          </p:cNvSpPr>
          <p:nvPr>
            <p:ph type="title"/>
          </p:nvPr>
        </p:nvSpPr>
        <p:spPr/>
        <p:txBody>
          <a:bodyPr/>
          <a:lstStyle/>
          <a:p>
            <a:r>
              <a:rPr lang="tr-TR" dirty="0"/>
              <a:t>Kullanıcılar</a:t>
            </a:r>
          </a:p>
        </p:txBody>
      </p:sp>
      <p:sp>
        <p:nvSpPr>
          <p:cNvPr id="3" name="İçerik Yer Tutucusu 2">
            <a:extLst>
              <a:ext uri="{FF2B5EF4-FFF2-40B4-BE49-F238E27FC236}">
                <a16:creationId xmlns:a16="http://schemas.microsoft.com/office/drawing/2014/main" id="{CA688F04-A534-4E61-9339-086A24FC8E7C}"/>
              </a:ext>
            </a:extLst>
          </p:cNvPr>
          <p:cNvSpPr>
            <a:spLocks noGrp="1"/>
          </p:cNvSpPr>
          <p:nvPr>
            <p:ph idx="1"/>
          </p:nvPr>
        </p:nvSpPr>
        <p:spPr>
          <a:xfrm>
            <a:off x="1833838" y="1540189"/>
            <a:ext cx="8915400" cy="3777622"/>
          </a:xfrm>
        </p:spPr>
        <p:txBody>
          <a:bodyPr/>
          <a:lstStyle/>
          <a:p>
            <a:r>
              <a:rPr lang="tr-TR" dirty="0"/>
              <a:t>Kullanıcılar sayfasında tüm  kullanıcıları görebiliriz. </a:t>
            </a:r>
          </a:p>
          <a:p>
            <a:r>
              <a:rPr lang="tr-TR" dirty="0"/>
              <a:t>Yeni kullanıcı ekleyebiliriz.</a:t>
            </a:r>
          </a:p>
          <a:p>
            <a:r>
              <a:rPr lang="tr-TR" dirty="0"/>
              <a:t>Tüm kullanıcılar sayfasında herhangi bir </a:t>
            </a:r>
            <a:r>
              <a:rPr lang="tr-TR" noProof="1"/>
              <a:t>kullancının rolünü </a:t>
            </a:r>
            <a:r>
              <a:rPr lang="tr-TR" dirty="0"/>
              <a:t>değiştirebiliriz.</a:t>
            </a:r>
          </a:p>
          <a:p>
            <a:r>
              <a:rPr lang="tr-TR" dirty="0"/>
              <a:t>Kullanıcı silme işlemi yapılır.</a:t>
            </a:r>
          </a:p>
        </p:txBody>
      </p:sp>
      <p:sp>
        <p:nvSpPr>
          <p:cNvPr id="4" name="Slayt Numarası Yer Tutucusu 3">
            <a:extLst>
              <a:ext uri="{FF2B5EF4-FFF2-40B4-BE49-F238E27FC236}">
                <a16:creationId xmlns:a16="http://schemas.microsoft.com/office/drawing/2014/main" id="{7411C753-B8E6-4C5D-9486-488B9F52BC90}"/>
              </a:ext>
            </a:extLst>
          </p:cNvPr>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6" name="Resim 5">
            <a:extLst>
              <a:ext uri="{FF2B5EF4-FFF2-40B4-BE49-F238E27FC236}">
                <a16:creationId xmlns:a16="http://schemas.microsoft.com/office/drawing/2014/main" id="{73BD1788-9F73-4743-BD9B-D7749E33D3CB}"/>
              </a:ext>
            </a:extLst>
          </p:cNvPr>
          <p:cNvPicPr>
            <a:picLocks noChangeAspect="1"/>
          </p:cNvPicPr>
          <p:nvPr/>
        </p:nvPicPr>
        <p:blipFill>
          <a:blip r:embed="rId2"/>
          <a:stretch>
            <a:fillRect/>
          </a:stretch>
        </p:blipFill>
        <p:spPr>
          <a:xfrm>
            <a:off x="1675477" y="3429000"/>
            <a:ext cx="2152950" cy="3210373"/>
          </a:xfrm>
          <a:prstGeom prst="rect">
            <a:avLst/>
          </a:prstGeom>
        </p:spPr>
      </p:pic>
      <p:pic>
        <p:nvPicPr>
          <p:cNvPr id="8" name="Resim 7">
            <a:extLst>
              <a:ext uri="{FF2B5EF4-FFF2-40B4-BE49-F238E27FC236}">
                <a16:creationId xmlns:a16="http://schemas.microsoft.com/office/drawing/2014/main" id="{C03FD2AD-C94F-4FB6-BD81-A11B0FBC9FC8}"/>
              </a:ext>
            </a:extLst>
          </p:cNvPr>
          <p:cNvPicPr>
            <a:picLocks noChangeAspect="1"/>
          </p:cNvPicPr>
          <p:nvPr/>
        </p:nvPicPr>
        <p:blipFill>
          <a:blip r:embed="rId3"/>
          <a:stretch>
            <a:fillRect/>
          </a:stretch>
        </p:blipFill>
        <p:spPr>
          <a:xfrm>
            <a:off x="5181600" y="3429000"/>
            <a:ext cx="6752331" cy="3090856"/>
          </a:xfrm>
          <a:prstGeom prst="rect">
            <a:avLst/>
          </a:prstGeom>
        </p:spPr>
      </p:pic>
      <p:sp>
        <p:nvSpPr>
          <p:cNvPr id="9" name="Ok: Sağ 8">
            <a:extLst>
              <a:ext uri="{FF2B5EF4-FFF2-40B4-BE49-F238E27FC236}">
                <a16:creationId xmlns:a16="http://schemas.microsoft.com/office/drawing/2014/main" id="{264703D8-92F8-4063-9AB6-D1CBF6686EE2}"/>
              </a:ext>
            </a:extLst>
          </p:cNvPr>
          <p:cNvSpPr/>
          <p:nvPr/>
        </p:nvSpPr>
        <p:spPr>
          <a:xfrm>
            <a:off x="4134678" y="4691270"/>
            <a:ext cx="477079" cy="384313"/>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169843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Giriş</a:t>
            </a:r>
            <a:br>
              <a:rPr lang="en-US" dirty="0"/>
            </a:b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311579" y="1454326"/>
            <a:ext cx="9136705" cy="1739447"/>
          </a:xfrm>
        </p:spPr>
        <p:txBody>
          <a:bodyPr>
            <a:normAutofit/>
          </a:bodyPr>
          <a:lstStyle/>
          <a:p>
            <a:pPr algn="just"/>
            <a:r>
              <a:rPr lang="tr-TR" dirty="0"/>
              <a:t>Sitemiz haber yayınlama sistemidir.</a:t>
            </a:r>
          </a:p>
          <a:p>
            <a:pPr algn="just"/>
            <a:r>
              <a:rPr lang="tr-TR" dirty="0"/>
              <a:t>Kullanıcıların haber içeriğini yayınlanmasına ve yönetmesine olanak tanıyan haber yayınlama sitesi de diyebiliriz.</a:t>
            </a: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Resim 5">
            <a:extLst>
              <a:ext uri="{FF2B5EF4-FFF2-40B4-BE49-F238E27FC236}">
                <a16:creationId xmlns:a16="http://schemas.microsoft.com/office/drawing/2014/main" id="{CEF5CD47-A493-4224-A23B-7F4E730934A1}"/>
              </a:ext>
            </a:extLst>
          </p:cNvPr>
          <p:cNvPicPr>
            <a:picLocks noChangeAspect="1"/>
          </p:cNvPicPr>
          <p:nvPr/>
        </p:nvPicPr>
        <p:blipFill>
          <a:blip r:embed="rId2"/>
          <a:stretch>
            <a:fillRect/>
          </a:stretch>
        </p:blipFill>
        <p:spPr>
          <a:xfrm>
            <a:off x="2478158" y="2902226"/>
            <a:ext cx="7970126" cy="3955773"/>
          </a:xfrm>
          <a:prstGeom prst="rect">
            <a:avLst/>
          </a:prstGeom>
        </p:spPr>
      </p:pic>
    </p:spTree>
    <p:extLst>
      <p:ext uri="{BB962C8B-B14F-4D97-AF65-F5344CB8AC3E}">
        <p14:creationId xmlns:p14="http://schemas.microsoft.com/office/powerpoint/2010/main" val="1510154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E8FAF4-601F-425D-8A43-D012D39F86DB}"/>
              </a:ext>
            </a:extLst>
          </p:cNvPr>
          <p:cNvSpPr>
            <a:spLocks noGrp="1"/>
          </p:cNvSpPr>
          <p:nvPr>
            <p:ph type="title"/>
          </p:nvPr>
        </p:nvSpPr>
        <p:spPr/>
        <p:txBody>
          <a:bodyPr/>
          <a:lstStyle/>
          <a:p>
            <a:r>
              <a:rPr lang="tr-TR" dirty="0"/>
              <a:t>Kullanıcılar(devam)</a:t>
            </a:r>
          </a:p>
        </p:txBody>
      </p:sp>
      <p:sp>
        <p:nvSpPr>
          <p:cNvPr id="3" name="İçerik Yer Tutucusu 2">
            <a:extLst>
              <a:ext uri="{FF2B5EF4-FFF2-40B4-BE49-F238E27FC236}">
                <a16:creationId xmlns:a16="http://schemas.microsoft.com/office/drawing/2014/main" id="{106BBA32-D255-4877-AB5E-6FE879D356E0}"/>
              </a:ext>
            </a:extLst>
          </p:cNvPr>
          <p:cNvSpPr>
            <a:spLocks noGrp="1"/>
          </p:cNvSpPr>
          <p:nvPr>
            <p:ph idx="1"/>
          </p:nvPr>
        </p:nvSpPr>
        <p:spPr>
          <a:xfrm>
            <a:off x="1926603" y="1444487"/>
            <a:ext cx="8915400" cy="3777622"/>
          </a:xfrm>
        </p:spPr>
        <p:txBody>
          <a:bodyPr/>
          <a:lstStyle/>
          <a:p>
            <a:r>
              <a:rPr lang="tr-TR" noProof="1"/>
              <a:t>Sayfa içerisinde kullanılan kod kısmı aşağıda verilmiştir.Select* from ile kullanıcıyı sayda listedik.Veritabanından alınan veriler örnek olarak $user_id,$usurname... tutularak ekranda yazdırılır. Admin yap kısmı ve sil kısmı yönlendirmeleri echo ile gösterilmiştir.</a:t>
            </a:r>
          </a:p>
        </p:txBody>
      </p:sp>
      <p:sp>
        <p:nvSpPr>
          <p:cNvPr id="4" name="Slayt Numarası Yer Tutucusu 3">
            <a:extLst>
              <a:ext uri="{FF2B5EF4-FFF2-40B4-BE49-F238E27FC236}">
                <a16:creationId xmlns:a16="http://schemas.microsoft.com/office/drawing/2014/main" id="{73036617-5D5F-498F-B820-E36B520A86D1}"/>
              </a:ext>
            </a:extLst>
          </p:cNvPr>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6" name="Resim 5">
            <a:extLst>
              <a:ext uri="{FF2B5EF4-FFF2-40B4-BE49-F238E27FC236}">
                <a16:creationId xmlns:a16="http://schemas.microsoft.com/office/drawing/2014/main" id="{75E24334-E9C5-4994-9EEA-BD489D5DBC5F}"/>
              </a:ext>
            </a:extLst>
          </p:cNvPr>
          <p:cNvPicPr>
            <a:picLocks noChangeAspect="1"/>
          </p:cNvPicPr>
          <p:nvPr/>
        </p:nvPicPr>
        <p:blipFill rotWithShape="1">
          <a:blip r:embed="rId2"/>
          <a:srcRect t="35812"/>
          <a:stretch/>
        </p:blipFill>
        <p:spPr>
          <a:xfrm>
            <a:off x="2592925" y="2832407"/>
            <a:ext cx="7315169" cy="4025593"/>
          </a:xfrm>
          <a:prstGeom prst="rect">
            <a:avLst/>
          </a:prstGeom>
        </p:spPr>
      </p:pic>
    </p:spTree>
    <p:extLst>
      <p:ext uri="{BB962C8B-B14F-4D97-AF65-F5344CB8AC3E}">
        <p14:creationId xmlns:p14="http://schemas.microsoft.com/office/powerpoint/2010/main" val="2028470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3B43684-6450-40AD-9DA0-E1B663EB9955}"/>
              </a:ext>
            </a:extLst>
          </p:cNvPr>
          <p:cNvSpPr>
            <a:spLocks noGrp="1"/>
          </p:cNvSpPr>
          <p:nvPr>
            <p:ph type="title"/>
          </p:nvPr>
        </p:nvSpPr>
        <p:spPr/>
        <p:txBody>
          <a:bodyPr/>
          <a:lstStyle/>
          <a:p>
            <a:r>
              <a:rPr lang="tr-TR" dirty="0"/>
              <a:t>Kullanıcılar(devam)-1</a:t>
            </a:r>
          </a:p>
        </p:txBody>
      </p:sp>
      <p:sp>
        <p:nvSpPr>
          <p:cNvPr id="3" name="İçerik Yer Tutucusu 2">
            <a:extLst>
              <a:ext uri="{FF2B5EF4-FFF2-40B4-BE49-F238E27FC236}">
                <a16:creationId xmlns:a16="http://schemas.microsoft.com/office/drawing/2014/main" id="{9E0005DA-051B-422E-8B6F-C41D3D33B1B4}"/>
              </a:ext>
            </a:extLst>
          </p:cNvPr>
          <p:cNvSpPr>
            <a:spLocks noGrp="1"/>
          </p:cNvSpPr>
          <p:nvPr>
            <p:ph idx="1"/>
          </p:nvPr>
        </p:nvSpPr>
        <p:spPr>
          <a:xfrm>
            <a:off x="1537251" y="1431235"/>
            <a:ext cx="9649308" cy="1280890"/>
          </a:xfrm>
        </p:spPr>
        <p:txBody>
          <a:bodyPr/>
          <a:lstStyle/>
          <a:p>
            <a:r>
              <a:rPr lang="tr-TR" noProof="1"/>
              <a:t>Giriş kısmımızda 3 rol vardı.superadmin,admin,kullanıcıdır.Eğer admin  kullancılar listesinde superadmini silmeye çalışırsa 'süper yönetici silinemez' mesajı alıcaktır.Değilse kullanıcıyı başarıyla silecektir.</a:t>
            </a:r>
          </a:p>
        </p:txBody>
      </p:sp>
      <p:sp>
        <p:nvSpPr>
          <p:cNvPr id="4" name="Slayt Numarası Yer Tutucusu 3">
            <a:extLst>
              <a:ext uri="{FF2B5EF4-FFF2-40B4-BE49-F238E27FC236}">
                <a16:creationId xmlns:a16="http://schemas.microsoft.com/office/drawing/2014/main" id="{1E528D95-12F5-4CE3-A1A8-14B23BD559EF}"/>
              </a:ext>
            </a:extLst>
          </p:cNvPr>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6" name="Resim 5">
            <a:extLst>
              <a:ext uri="{FF2B5EF4-FFF2-40B4-BE49-F238E27FC236}">
                <a16:creationId xmlns:a16="http://schemas.microsoft.com/office/drawing/2014/main" id="{8089EFEF-1799-4F5B-AA77-55093EE9C608}"/>
              </a:ext>
            </a:extLst>
          </p:cNvPr>
          <p:cNvPicPr>
            <a:picLocks noChangeAspect="1"/>
          </p:cNvPicPr>
          <p:nvPr/>
        </p:nvPicPr>
        <p:blipFill>
          <a:blip r:embed="rId2"/>
          <a:stretch>
            <a:fillRect/>
          </a:stretch>
        </p:blipFill>
        <p:spPr>
          <a:xfrm>
            <a:off x="5970773" y="2567524"/>
            <a:ext cx="5215786" cy="4091694"/>
          </a:xfrm>
          <a:prstGeom prst="rect">
            <a:avLst/>
          </a:prstGeom>
        </p:spPr>
      </p:pic>
      <p:pic>
        <p:nvPicPr>
          <p:cNvPr id="7" name="Resim 6">
            <a:extLst>
              <a:ext uri="{FF2B5EF4-FFF2-40B4-BE49-F238E27FC236}">
                <a16:creationId xmlns:a16="http://schemas.microsoft.com/office/drawing/2014/main" id="{75A162C0-66B9-405E-81AD-0A6975FB45F6}"/>
              </a:ext>
            </a:extLst>
          </p:cNvPr>
          <p:cNvPicPr>
            <a:picLocks noChangeAspect="1"/>
          </p:cNvPicPr>
          <p:nvPr/>
        </p:nvPicPr>
        <p:blipFill rotWithShape="1">
          <a:blip r:embed="rId3"/>
          <a:srcRect l="79380" b="27433"/>
          <a:stretch/>
        </p:blipFill>
        <p:spPr>
          <a:xfrm>
            <a:off x="2451652" y="2868532"/>
            <a:ext cx="1838413" cy="3486449"/>
          </a:xfrm>
          <a:prstGeom prst="rect">
            <a:avLst/>
          </a:prstGeom>
        </p:spPr>
      </p:pic>
      <p:sp>
        <p:nvSpPr>
          <p:cNvPr id="8" name="Ok: Sağ 7">
            <a:extLst>
              <a:ext uri="{FF2B5EF4-FFF2-40B4-BE49-F238E27FC236}">
                <a16:creationId xmlns:a16="http://schemas.microsoft.com/office/drawing/2014/main" id="{0E3A3A10-9FE2-4445-B221-9294841441DF}"/>
              </a:ext>
            </a:extLst>
          </p:cNvPr>
          <p:cNvSpPr/>
          <p:nvPr/>
        </p:nvSpPr>
        <p:spPr>
          <a:xfrm>
            <a:off x="4547323" y="4240696"/>
            <a:ext cx="689113" cy="371061"/>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651839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7413F6-CF60-42B7-9AEA-569E57C61628}"/>
              </a:ext>
            </a:extLst>
          </p:cNvPr>
          <p:cNvSpPr>
            <a:spLocks noGrp="1"/>
          </p:cNvSpPr>
          <p:nvPr>
            <p:ph type="title"/>
          </p:nvPr>
        </p:nvSpPr>
        <p:spPr/>
        <p:txBody>
          <a:bodyPr/>
          <a:lstStyle/>
          <a:p>
            <a:r>
              <a:rPr lang="tr-TR" dirty="0"/>
              <a:t>Kullanıcı Ekle</a:t>
            </a:r>
          </a:p>
        </p:txBody>
      </p:sp>
      <p:sp>
        <p:nvSpPr>
          <p:cNvPr id="3" name="İçerik Yer Tutucusu 2">
            <a:extLst>
              <a:ext uri="{FF2B5EF4-FFF2-40B4-BE49-F238E27FC236}">
                <a16:creationId xmlns:a16="http://schemas.microsoft.com/office/drawing/2014/main" id="{399C9C3F-7E91-4AE8-89FC-9CB981BEE3B7}"/>
              </a:ext>
            </a:extLst>
          </p:cNvPr>
          <p:cNvSpPr>
            <a:spLocks noGrp="1"/>
          </p:cNvSpPr>
          <p:nvPr>
            <p:ph idx="1"/>
          </p:nvPr>
        </p:nvSpPr>
        <p:spPr>
          <a:xfrm>
            <a:off x="1802295" y="1590261"/>
            <a:ext cx="9132473" cy="914400"/>
          </a:xfrm>
        </p:spPr>
        <p:txBody>
          <a:bodyPr/>
          <a:lstStyle/>
          <a:p>
            <a:r>
              <a:rPr lang="tr-TR" noProof="1"/>
              <a:t>Bu kısımda süperadmin ve admin kullanıcı ekleyebilecektir. Rol olarak kullanıcı veya admin olarakta atabilir.</a:t>
            </a:r>
          </a:p>
        </p:txBody>
      </p:sp>
      <p:sp>
        <p:nvSpPr>
          <p:cNvPr id="4" name="Slayt Numarası Yer Tutucusu 3">
            <a:extLst>
              <a:ext uri="{FF2B5EF4-FFF2-40B4-BE49-F238E27FC236}">
                <a16:creationId xmlns:a16="http://schemas.microsoft.com/office/drawing/2014/main" id="{55A95BCE-B706-40D1-AC47-5AF39AB41DBC}"/>
              </a:ext>
            </a:extLst>
          </p:cNvPr>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Resim 5">
            <a:extLst>
              <a:ext uri="{FF2B5EF4-FFF2-40B4-BE49-F238E27FC236}">
                <a16:creationId xmlns:a16="http://schemas.microsoft.com/office/drawing/2014/main" id="{10CD2446-A991-4E50-8DE8-42AC7A399619}"/>
              </a:ext>
            </a:extLst>
          </p:cNvPr>
          <p:cNvPicPr>
            <a:picLocks noChangeAspect="1"/>
          </p:cNvPicPr>
          <p:nvPr/>
        </p:nvPicPr>
        <p:blipFill>
          <a:blip r:embed="rId2"/>
          <a:stretch>
            <a:fillRect/>
          </a:stretch>
        </p:blipFill>
        <p:spPr>
          <a:xfrm>
            <a:off x="2226365" y="2504661"/>
            <a:ext cx="8575882" cy="4310235"/>
          </a:xfrm>
          <a:prstGeom prst="rect">
            <a:avLst/>
          </a:prstGeom>
        </p:spPr>
      </p:pic>
    </p:spTree>
    <p:extLst>
      <p:ext uri="{BB962C8B-B14F-4D97-AF65-F5344CB8AC3E}">
        <p14:creationId xmlns:p14="http://schemas.microsoft.com/office/powerpoint/2010/main" val="1904546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4986F1-EB60-4D93-81CA-B0D905AA107C}"/>
              </a:ext>
            </a:extLst>
          </p:cNvPr>
          <p:cNvSpPr>
            <a:spLocks noGrp="1"/>
          </p:cNvSpPr>
          <p:nvPr>
            <p:ph type="title"/>
          </p:nvPr>
        </p:nvSpPr>
        <p:spPr/>
        <p:txBody>
          <a:bodyPr/>
          <a:lstStyle/>
          <a:p>
            <a:r>
              <a:rPr lang="tr-TR" dirty="0"/>
              <a:t>Kullanıcı Ekle(devam)</a:t>
            </a:r>
          </a:p>
        </p:txBody>
      </p:sp>
      <p:sp>
        <p:nvSpPr>
          <p:cNvPr id="3" name="İçerik Yer Tutucusu 2">
            <a:extLst>
              <a:ext uri="{FF2B5EF4-FFF2-40B4-BE49-F238E27FC236}">
                <a16:creationId xmlns:a16="http://schemas.microsoft.com/office/drawing/2014/main" id="{EFA07A28-769F-4EC7-B4E9-E6E2B9DF04E8}"/>
              </a:ext>
            </a:extLst>
          </p:cNvPr>
          <p:cNvSpPr>
            <a:spLocks noGrp="1"/>
          </p:cNvSpPr>
          <p:nvPr>
            <p:ph idx="1"/>
          </p:nvPr>
        </p:nvSpPr>
        <p:spPr>
          <a:xfrm>
            <a:off x="1913351" y="1273771"/>
            <a:ext cx="8915400" cy="1680089"/>
          </a:xfrm>
        </p:spPr>
        <p:txBody>
          <a:bodyPr/>
          <a:lstStyle/>
          <a:p>
            <a:r>
              <a:rPr lang="tr-TR" noProof="1"/>
              <a:t>Burada ilk kısımda  parçalama işlemi uyguladık diğer sayfalarda olduğu gibi session ile birlikte rolümüzü kontrol ettikten sonra eğer kullanıcı kısmı kullanıcı ekleye basarsa 'Yalnızca Yönetici Kullanıcı Ekleyebilir 'mesajı alır.Sadece admin ve süperadmin kullanıcı ekleyebilir.Girdiğimiz veriyi  yine aynı şekilde veritabanına yollanır ve kaydolur.</a:t>
            </a:r>
          </a:p>
        </p:txBody>
      </p:sp>
      <p:sp>
        <p:nvSpPr>
          <p:cNvPr id="4" name="Slayt Numarası Yer Tutucusu 3">
            <a:extLst>
              <a:ext uri="{FF2B5EF4-FFF2-40B4-BE49-F238E27FC236}">
                <a16:creationId xmlns:a16="http://schemas.microsoft.com/office/drawing/2014/main" id="{41FF5C4B-0D32-42F4-B22A-BD61DEF1410D}"/>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6" name="Resim 5">
            <a:extLst>
              <a:ext uri="{FF2B5EF4-FFF2-40B4-BE49-F238E27FC236}">
                <a16:creationId xmlns:a16="http://schemas.microsoft.com/office/drawing/2014/main" id="{DDBB2A66-79D8-4A4D-911B-A33620BBD618}"/>
              </a:ext>
            </a:extLst>
          </p:cNvPr>
          <p:cNvPicPr>
            <a:picLocks noChangeAspect="1"/>
          </p:cNvPicPr>
          <p:nvPr/>
        </p:nvPicPr>
        <p:blipFill>
          <a:blip r:embed="rId2"/>
          <a:stretch>
            <a:fillRect/>
          </a:stretch>
        </p:blipFill>
        <p:spPr>
          <a:xfrm>
            <a:off x="2274872" y="2863720"/>
            <a:ext cx="4363961" cy="3904140"/>
          </a:xfrm>
          <a:prstGeom prst="rect">
            <a:avLst/>
          </a:prstGeom>
        </p:spPr>
      </p:pic>
      <p:pic>
        <p:nvPicPr>
          <p:cNvPr id="8" name="Resim 7">
            <a:extLst>
              <a:ext uri="{FF2B5EF4-FFF2-40B4-BE49-F238E27FC236}">
                <a16:creationId xmlns:a16="http://schemas.microsoft.com/office/drawing/2014/main" id="{B0C28EF7-2406-4988-A667-BB68A6491D07}"/>
              </a:ext>
            </a:extLst>
          </p:cNvPr>
          <p:cNvPicPr>
            <a:picLocks noChangeAspect="1"/>
          </p:cNvPicPr>
          <p:nvPr/>
        </p:nvPicPr>
        <p:blipFill>
          <a:blip r:embed="rId3"/>
          <a:stretch>
            <a:fillRect/>
          </a:stretch>
        </p:blipFill>
        <p:spPr>
          <a:xfrm>
            <a:off x="7000354" y="2863719"/>
            <a:ext cx="4896533" cy="3904140"/>
          </a:xfrm>
          <a:prstGeom prst="rect">
            <a:avLst/>
          </a:prstGeom>
        </p:spPr>
      </p:pic>
    </p:spTree>
    <p:extLst>
      <p:ext uri="{BB962C8B-B14F-4D97-AF65-F5344CB8AC3E}">
        <p14:creationId xmlns:p14="http://schemas.microsoft.com/office/powerpoint/2010/main" val="2577294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0661DB7-3E35-4C9F-A5F0-FD5FE64A6DE8}"/>
              </a:ext>
            </a:extLst>
          </p:cNvPr>
          <p:cNvSpPr>
            <a:spLocks noGrp="1"/>
          </p:cNvSpPr>
          <p:nvPr>
            <p:ph type="title"/>
          </p:nvPr>
        </p:nvSpPr>
        <p:spPr>
          <a:xfrm>
            <a:off x="2592926" y="624110"/>
            <a:ext cx="8911686" cy="765523"/>
          </a:xfrm>
        </p:spPr>
        <p:txBody>
          <a:bodyPr/>
          <a:lstStyle/>
          <a:p>
            <a:r>
              <a:rPr lang="tr-TR" dirty="0"/>
              <a:t>Profil</a:t>
            </a:r>
          </a:p>
        </p:txBody>
      </p:sp>
      <p:sp>
        <p:nvSpPr>
          <p:cNvPr id="3" name="İçerik Yer Tutucusu 2">
            <a:extLst>
              <a:ext uri="{FF2B5EF4-FFF2-40B4-BE49-F238E27FC236}">
                <a16:creationId xmlns:a16="http://schemas.microsoft.com/office/drawing/2014/main" id="{DFE51B85-A064-47A8-B612-C233139C13E5}"/>
              </a:ext>
            </a:extLst>
          </p:cNvPr>
          <p:cNvSpPr>
            <a:spLocks noGrp="1"/>
          </p:cNvSpPr>
          <p:nvPr>
            <p:ph idx="1"/>
          </p:nvPr>
        </p:nvSpPr>
        <p:spPr>
          <a:xfrm>
            <a:off x="1960376" y="1389633"/>
            <a:ext cx="9435547" cy="984352"/>
          </a:xfrm>
        </p:spPr>
        <p:txBody>
          <a:bodyPr>
            <a:normAutofit/>
          </a:bodyPr>
          <a:lstStyle/>
          <a:p>
            <a:r>
              <a:rPr lang="tr-TR" noProof="1"/>
              <a:t>Profil kısmında admin veya kullanıcı sayfaya gelerek istediği verisini güncelleyebilir.Güncelleme yapmak için mutlaka şifreyi doğru yazmak gereklidir.Yanlış girdiğinde mesaj alacaktır.</a:t>
            </a:r>
          </a:p>
        </p:txBody>
      </p:sp>
      <p:sp>
        <p:nvSpPr>
          <p:cNvPr id="4" name="Slayt Numarası Yer Tutucusu 3">
            <a:extLst>
              <a:ext uri="{FF2B5EF4-FFF2-40B4-BE49-F238E27FC236}">
                <a16:creationId xmlns:a16="http://schemas.microsoft.com/office/drawing/2014/main" id="{258871D7-4EED-4C64-9DBC-5FDEE4085406}"/>
              </a:ext>
            </a:extLst>
          </p:cNvPr>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6" name="Resim 5">
            <a:extLst>
              <a:ext uri="{FF2B5EF4-FFF2-40B4-BE49-F238E27FC236}">
                <a16:creationId xmlns:a16="http://schemas.microsoft.com/office/drawing/2014/main" id="{B0F67158-E506-4761-AE90-B5F0030C0F27}"/>
              </a:ext>
            </a:extLst>
          </p:cNvPr>
          <p:cNvPicPr>
            <a:picLocks noChangeAspect="1"/>
          </p:cNvPicPr>
          <p:nvPr/>
        </p:nvPicPr>
        <p:blipFill>
          <a:blip r:embed="rId2"/>
          <a:stretch>
            <a:fillRect/>
          </a:stretch>
        </p:blipFill>
        <p:spPr>
          <a:xfrm>
            <a:off x="2860578" y="2676939"/>
            <a:ext cx="7635142" cy="3971884"/>
          </a:xfrm>
          <a:prstGeom prst="rect">
            <a:avLst/>
          </a:prstGeom>
        </p:spPr>
      </p:pic>
    </p:spTree>
    <p:extLst>
      <p:ext uri="{BB962C8B-B14F-4D97-AF65-F5344CB8AC3E}">
        <p14:creationId xmlns:p14="http://schemas.microsoft.com/office/powerpoint/2010/main" val="219356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CFA92D-BDC3-4110-A88A-AB52F3315448}"/>
              </a:ext>
            </a:extLst>
          </p:cNvPr>
          <p:cNvSpPr>
            <a:spLocks noGrp="1"/>
          </p:cNvSpPr>
          <p:nvPr>
            <p:ph type="title"/>
          </p:nvPr>
        </p:nvSpPr>
        <p:spPr/>
        <p:txBody>
          <a:bodyPr/>
          <a:lstStyle/>
          <a:p>
            <a:r>
              <a:rPr lang="tr-TR" dirty="0"/>
              <a:t>Profil(devam)</a:t>
            </a:r>
          </a:p>
        </p:txBody>
      </p:sp>
      <p:sp>
        <p:nvSpPr>
          <p:cNvPr id="3" name="İçerik Yer Tutucusu 2">
            <a:extLst>
              <a:ext uri="{FF2B5EF4-FFF2-40B4-BE49-F238E27FC236}">
                <a16:creationId xmlns:a16="http://schemas.microsoft.com/office/drawing/2014/main" id="{ED6F24E8-FDE1-451C-AAD4-F719076E3E86}"/>
              </a:ext>
            </a:extLst>
          </p:cNvPr>
          <p:cNvSpPr>
            <a:spLocks noGrp="1"/>
          </p:cNvSpPr>
          <p:nvPr>
            <p:ph idx="1"/>
          </p:nvPr>
        </p:nvSpPr>
        <p:spPr>
          <a:xfrm>
            <a:off x="2059125" y="2133600"/>
            <a:ext cx="8915400" cy="3777622"/>
          </a:xfrm>
        </p:spPr>
        <p:txBody>
          <a:bodyPr/>
          <a:lstStyle/>
          <a:p>
            <a:r>
              <a:rPr lang="tr-TR" noProof="1"/>
              <a:t>Kod kısmında veritabanından kullancı adı,adı,soyadı ve email otomatik olarak ekli şekilde gelmiştir.ad ve soyad minimum 2,maximum 30 karakterli olması gereklidir.Parolada aynı şekilde minumum 6 ve maximum 50 karakterdir.$uptadequery değişkenine SQL sorgularını atayarak çalıştırılmıştır.Herhangi hata da mysqli_error() fonksiyonuyla birlikte mesaj olarak 'Hata oluştu,Tekrar deneyin!' verecektir.</a:t>
            </a:r>
          </a:p>
        </p:txBody>
      </p:sp>
      <p:sp>
        <p:nvSpPr>
          <p:cNvPr id="4" name="Slayt Numarası Yer Tutucusu 3">
            <a:extLst>
              <a:ext uri="{FF2B5EF4-FFF2-40B4-BE49-F238E27FC236}">
                <a16:creationId xmlns:a16="http://schemas.microsoft.com/office/drawing/2014/main" id="{78F20FB4-DCFA-4770-9400-4AD46043CBF0}"/>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257488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BA6C86-791B-4457-A21A-BFCFB7D5FF5D}"/>
              </a:ext>
            </a:extLst>
          </p:cNvPr>
          <p:cNvSpPr>
            <a:spLocks noGrp="1"/>
          </p:cNvSpPr>
          <p:nvPr>
            <p:ph type="title"/>
          </p:nvPr>
        </p:nvSpPr>
        <p:spPr/>
        <p:txBody>
          <a:bodyPr/>
          <a:lstStyle/>
          <a:p>
            <a:r>
              <a:rPr lang="tr-TR" dirty="0"/>
              <a:t>Profil(devam)-1</a:t>
            </a:r>
          </a:p>
        </p:txBody>
      </p:sp>
      <p:sp>
        <p:nvSpPr>
          <p:cNvPr id="4" name="Slayt Numarası Yer Tutucusu 3">
            <a:extLst>
              <a:ext uri="{FF2B5EF4-FFF2-40B4-BE49-F238E27FC236}">
                <a16:creationId xmlns:a16="http://schemas.microsoft.com/office/drawing/2014/main" id="{A0B11917-1EF3-4B25-B449-3B9B8F782BD6}"/>
              </a:ext>
            </a:extLst>
          </p:cNvPr>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6" name="Resim 5">
            <a:extLst>
              <a:ext uri="{FF2B5EF4-FFF2-40B4-BE49-F238E27FC236}">
                <a16:creationId xmlns:a16="http://schemas.microsoft.com/office/drawing/2014/main" id="{CA609215-2961-4364-BEBE-F58EDD1ADDAF}"/>
              </a:ext>
            </a:extLst>
          </p:cNvPr>
          <p:cNvPicPr>
            <a:picLocks noChangeAspect="1"/>
          </p:cNvPicPr>
          <p:nvPr/>
        </p:nvPicPr>
        <p:blipFill>
          <a:blip r:embed="rId2"/>
          <a:stretch>
            <a:fillRect/>
          </a:stretch>
        </p:blipFill>
        <p:spPr>
          <a:xfrm>
            <a:off x="1749288" y="1411154"/>
            <a:ext cx="4518990" cy="5294243"/>
          </a:xfrm>
          <a:prstGeom prst="rect">
            <a:avLst/>
          </a:prstGeom>
        </p:spPr>
      </p:pic>
      <p:pic>
        <p:nvPicPr>
          <p:cNvPr id="10" name="Resim 9">
            <a:extLst>
              <a:ext uri="{FF2B5EF4-FFF2-40B4-BE49-F238E27FC236}">
                <a16:creationId xmlns:a16="http://schemas.microsoft.com/office/drawing/2014/main" id="{D6E04C85-9891-4018-8B11-E4D1B940AA88}"/>
              </a:ext>
            </a:extLst>
          </p:cNvPr>
          <p:cNvPicPr>
            <a:picLocks noChangeAspect="1"/>
          </p:cNvPicPr>
          <p:nvPr/>
        </p:nvPicPr>
        <p:blipFill>
          <a:blip r:embed="rId3"/>
          <a:stretch>
            <a:fillRect/>
          </a:stretch>
        </p:blipFill>
        <p:spPr>
          <a:xfrm>
            <a:off x="6672838" y="1411154"/>
            <a:ext cx="5126749" cy="5161924"/>
          </a:xfrm>
          <a:prstGeom prst="rect">
            <a:avLst/>
          </a:prstGeom>
        </p:spPr>
      </p:pic>
    </p:spTree>
    <p:extLst>
      <p:ext uri="{BB962C8B-B14F-4D97-AF65-F5344CB8AC3E}">
        <p14:creationId xmlns:p14="http://schemas.microsoft.com/office/powerpoint/2010/main" val="1298057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C6183C-B12B-454E-8852-7B28DCE259CC}"/>
              </a:ext>
            </a:extLst>
          </p:cNvPr>
          <p:cNvSpPr>
            <a:spLocks noGrp="1"/>
          </p:cNvSpPr>
          <p:nvPr>
            <p:ph type="title"/>
          </p:nvPr>
        </p:nvSpPr>
        <p:spPr/>
        <p:txBody>
          <a:bodyPr/>
          <a:lstStyle/>
          <a:p>
            <a:r>
              <a:rPr lang="tr-TR" dirty="0"/>
              <a:t>Çıkış Yap</a:t>
            </a:r>
          </a:p>
        </p:txBody>
      </p:sp>
      <p:sp>
        <p:nvSpPr>
          <p:cNvPr id="3" name="İçerik Yer Tutucusu 2">
            <a:extLst>
              <a:ext uri="{FF2B5EF4-FFF2-40B4-BE49-F238E27FC236}">
                <a16:creationId xmlns:a16="http://schemas.microsoft.com/office/drawing/2014/main" id="{4BE1F59F-9049-43B8-9AC3-6789C6DB4E02}"/>
              </a:ext>
            </a:extLst>
          </p:cNvPr>
          <p:cNvSpPr>
            <a:spLocks noGrp="1"/>
          </p:cNvSpPr>
          <p:nvPr>
            <p:ph idx="1"/>
          </p:nvPr>
        </p:nvSpPr>
        <p:spPr>
          <a:xfrm>
            <a:off x="1780830" y="1417983"/>
            <a:ext cx="8915400" cy="3777622"/>
          </a:xfrm>
        </p:spPr>
        <p:txBody>
          <a:bodyPr/>
          <a:lstStyle/>
          <a:p>
            <a:r>
              <a:rPr lang="tr-TR" noProof="1"/>
              <a:t>Panelimizden çıkış yap kısmına basarak çıkış yaparız.session_destroy() ile oturmula olan ilişkilendirilmiş tüm veriyi yok eder. Butona bastıktan sonra header ile http başlığı gönderip index.php'ye gönderir.</a:t>
            </a:r>
          </a:p>
        </p:txBody>
      </p:sp>
      <p:sp>
        <p:nvSpPr>
          <p:cNvPr id="4" name="Slayt Numarası Yer Tutucusu 3">
            <a:extLst>
              <a:ext uri="{FF2B5EF4-FFF2-40B4-BE49-F238E27FC236}">
                <a16:creationId xmlns:a16="http://schemas.microsoft.com/office/drawing/2014/main" id="{39097C9E-4F1C-41BF-8365-09CCD1B82DB4}"/>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6" name="Resim 5">
            <a:extLst>
              <a:ext uri="{FF2B5EF4-FFF2-40B4-BE49-F238E27FC236}">
                <a16:creationId xmlns:a16="http://schemas.microsoft.com/office/drawing/2014/main" id="{F9C25510-38E9-4441-A748-80FE79ADEA40}"/>
              </a:ext>
            </a:extLst>
          </p:cNvPr>
          <p:cNvPicPr>
            <a:picLocks noChangeAspect="1"/>
          </p:cNvPicPr>
          <p:nvPr/>
        </p:nvPicPr>
        <p:blipFill>
          <a:blip r:embed="rId2"/>
          <a:stretch>
            <a:fillRect/>
          </a:stretch>
        </p:blipFill>
        <p:spPr>
          <a:xfrm>
            <a:off x="2814667" y="3057534"/>
            <a:ext cx="1667108" cy="2810267"/>
          </a:xfrm>
          <a:prstGeom prst="rect">
            <a:avLst/>
          </a:prstGeom>
        </p:spPr>
      </p:pic>
      <p:pic>
        <p:nvPicPr>
          <p:cNvPr id="8" name="Resim 7">
            <a:extLst>
              <a:ext uri="{FF2B5EF4-FFF2-40B4-BE49-F238E27FC236}">
                <a16:creationId xmlns:a16="http://schemas.microsoft.com/office/drawing/2014/main" id="{9575FA43-7921-4E2A-9B94-EC66C65ACA17}"/>
              </a:ext>
            </a:extLst>
          </p:cNvPr>
          <p:cNvPicPr>
            <a:picLocks noChangeAspect="1"/>
          </p:cNvPicPr>
          <p:nvPr/>
        </p:nvPicPr>
        <p:blipFill>
          <a:blip r:embed="rId3"/>
          <a:stretch>
            <a:fillRect/>
          </a:stretch>
        </p:blipFill>
        <p:spPr>
          <a:xfrm>
            <a:off x="6530230" y="2776976"/>
            <a:ext cx="4006974" cy="3371384"/>
          </a:xfrm>
          <a:prstGeom prst="rect">
            <a:avLst/>
          </a:prstGeom>
        </p:spPr>
      </p:pic>
      <p:sp>
        <p:nvSpPr>
          <p:cNvPr id="9" name="Ok: Sağ 8">
            <a:extLst>
              <a:ext uri="{FF2B5EF4-FFF2-40B4-BE49-F238E27FC236}">
                <a16:creationId xmlns:a16="http://schemas.microsoft.com/office/drawing/2014/main" id="{A198FFC3-1E8B-46B1-A750-3E3B079780BE}"/>
              </a:ext>
            </a:extLst>
          </p:cNvPr>
          <p:cNvSpPr/>
          <p:nvPr/>
        </p:nvSpPr>
        <p:spPr>
          <a:xfrm>
            <a:off x="4934889" y="4257084"/>
            <a:ext cx="689113" cy="411168"/>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734443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A04702-4AB3-47B7-BD85-C917EEFC881B}"/>
              </a:ext>
            </a:extLst>
          </p:cNvPr>
          <p:cNvSpPr>
            <a:spLocks noGrp="1"/>
          </p:cNvSpPr>
          <p:nvPr>
            <p:ph type="title"/>
          </p:nvPr>
        </p:nvSpPr>
        <p:spPr/>
        <p:txBody>
          <a:bodyPr/>
          <a:lstStyle/>
          <a:p>
            <a:r>
              <a:rPr lang="tr-TR" dirty="0"/>
              <a:t>Sonuç</a:t>
            </a:r>
          </a:p>
        </p:txBody>
      </p:sp>
      <p:sp>
        <p:nvSpPr>
          <p:cNvPr id="3" name="İçerik Yer Tutucusu 2">
            <a:extLst>
              <a:ext uri="{FF2B5EF4-FFF2-40B4-BE49-F238E27FC236}">
                <a16:creationId xmlns:a16="http://schemas.microsoft.com/office/drawing/2014/main" id="{7EA8B0ED-F0ED-418A-BA8E-69F95CC6582F}"/>
              </a:ext>
            </a:extLst>
          </p:cNvPr>
          <p:cNvSpPr>
            <a:spLocks noGrp="1"/>
          </p:cNvSpPr>
          <p:nvPr>
            <p:ph idx="1"/>
          </p:nvPr>
        </p:nvSpPr>
        <p:spPr>
          <a:xfrm>
            <a:off x="1873595" y="1736035"/>
            <a:ext cx="8915400" cy="3777622"/>
          </a:xfrm>
        </p:spPr>
        <p:txBody>
          <a:bodyPr/>
          <a:lstStyle/>
          <a:p>
            <a:r>
              <a:rPr lang="tr-TR" b="0" i="0" dirty="0">
                <a:solidFill>
                  <a:srgbClr val="333333"/>
                </a:solidFill>
                <a:effectLst/>
                <a:latin typeface="Helvetica Neue"/>
              </a:rPr>
              <a:t>Çoklu kullanıcı erişimi: birden çok kullanıcının oturum açmasına izin verir</a:t>
            </a:r>
          </a:p>
          <a:p>
            <a:r>
              <a:rPr lang="tr-TR" b="0" i="0" dirty="0">
                <a:solidFill>
                  <a:srgbClr val="333333"/>
                </a:solidFill>
                <a:effectLst/>
                <a:latin typeface="Helvetica Neue"/>
              </a:rPr>
              <a:t>İşlevsel Yönetici paneli: Yönetici paneli ile tüm yöneticilerin içeriklerini düzgün bir şekilde yönetmesine olanak tanır</a:t>
            </a:r>
          </a:p>
          <a:p>
            <a:r>
              <a:rPr lang="tr-TR" b="0" i="0" dirty="0">
                <a:solidFill>
                  <a:srgbClr val="333333"/>
                </a:solidFill>
                <a:effectLst/>
                <a:latin typeface="Helvetica Neue"/>
              </a:rPr>
              <a:t>CRUD işlevleri: tüm kullanıcıların </a:t>
            </a:r>
            <a:r>
              <a:rPr lang="tr-TR" sz="1600" b="0" i="0" dirty="0">
                <a:solidFill>
                  <a:srgbClr val="333333"/>
                </a:solidFill>
                <a:effectLst/>
              </a:rPr>
              <a:t>içeriklerini</a:t>
            </a:r>
            <a:r>
              <a:rPr lang="tr-TR" b="0" i="0" dirty="0">
                <a:solidFill>
                  <a:srgbClr val="333333"/>
                </a:solidFill>
                <a:effectLst/>
                <a:latin typeface="Helvetica Neue"/>
              </a:rPr>
              <a:t> yönetilen bir biçimde oluşturmasına, okumasına, güncellemesine ve silmesine olanak tanır</a:t>
            </a:r>
            <a:endParaRPr lang="tr-TR" dirty="0">
              <a:solidFill>
                <a:srgbClr val="333333"/>
              </a:solidFill>
              <a:latin typeface="Helvetica Neue"/>
            </a:endParaRPr>
          </a:p>
          <a:p>
            <a:r>
              <a:rPr lang="tr-TR" b="0" i="0" dirty="0">
                <a:solidFill>
                  <a:srgbClr val="333333"/>
                </a:solidFill>
                <a:effectLst/>
                <a:latin typeface="Helvetica Neue"/>
              </a:rPr>
              <a:t>Profil güncelleme seçeneği: kullanıcıların profil/hesap ayrıntılarını güncellemelerine olanak tanır</a:t>
            </a:r>
          </a:p>
          <a:p>
            <a:r>
              <a:rPr lang="tr-TR" b="0" i="0" dirty="0">
                <a:solidFill>
                  <a:srgbClr val="333333"/>
                </a:solidFill>
                <a:effectLst/>
                <a:latin typeface="Helvetica Neue"/>
              </a:rPr>
              <a:t>Kullanıcılar için güvenli kayıt ve giriş seçeneği</a:t>
            </a:r>
            <a:endParaRPr lang="tr-TR" dirty="0"/>
          </a:p>
        </p:txBody>
      </p:sp>
      <p:sp>
        <p:nvSpPr>
          <p:cNvPr id="4" name="Slayt Numarası Yer Tutucusu 3">
            <a:extLst>
              <a:ext uri="{FF2B5EF4-FFF2-40B4-BE49-F238E27FC236}">
                <a16:creationId xmlns:a16="http://schemas.microsoft.com/office/drawing/2014/main" id="{3ABE8BE6-B26B-4691-B2E4-9F72C4264476}"/>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3618298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6003453" y="5057069"/>
            <a:ext cx="5972961" cy="169318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2810311" y="2667969"/>
            <a:ext cx="7768206" cy="888718"/>
          </a:xfrm>
        </p:spPr>
        <p:txBody>
          <a:bodyPr>
            <a:normAutofit fontScale="90000"/>
          </a:bodyPr>
          <a:lstStyle/>
          <a:p>
            <a:r>
              <a:rPr lang="tr-TR" b="1" dirty="0">
                <a:ln w="9525">
                  <a:solidFill>
                    <a:schemeClr val="bg1"/>
                  </a:solidFill>
                  <a:prstDash val="solid"/>
                </a:ln>
                <a:solidFill>
                  <a:schemeClr val="tx1"/>
                </a:solidFill>
                <a:effectLst>
                  <a:outerShdw blurRad="12700" dist="38100" dir="2700000" algn="tl" rotWithShape="0">
                    <a:schemeClr val="bg1">
                      <a:lumMod val="50000"/>
                    </a:schemeClr>
                  </a:outerShdw>
                </a:effectLst>
              </a:rPr>
              <a:t>İlginiz için teşekkürler…</a:t>
            </a:r>
            <a:endPar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6351598" y="5158863"/>
            <a:ext cx="5499078" cy="1489597"/>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dirty="0">
                <a:solidFill>
                  <a:schemeClr val="tx1"/>
                </a:solidFill>
              </a:rPr>
              <a:t>Hazırlayan ve Sunan : </a:t>
            </a:r>
            <a:r>
              <a:rPr lang="tr-TR" b="1" dirty="0">
                <a:solidFill>
                  <a:schemeClr val="tx1"/>
                </a:solidFill>
              </a:rPr>
              <a:t>özcan okut</a:t>
            </a:r>
            <a:br>
              <a:rPr lang="tr-TR" b="1" dirty="0">
                <a:solidFill>
                  <a:schemeClr val="tx1"/>
                </a:solidFill>
              </a:rPr>
            </a:br>
            <a:r>
              <a:rPr lang="tr-TR" dirty="0">
                <a:solidFill>
                  <a:schemeClr val="tx1"/>
                </a:solidFill>
              </a:rPr>
              <a:t>E-posta                       : okut19988@gmail.com</a:t>
            </a:r>
          </a:p>
          <a:p>
            <a:r>
              <a:rPr lang="tr-TR" dirty="0">
                <a:solidFill>
                  <a:schemeClr val="tx1"/>
                </a:solidFill>
              </a:rPr>
              <a:t>Tarih                            : 05/09/2021</a:t>
            </a:r>
          </a:p>
          <a:p>
            <a:r>
              <a:rPr lang="tr-TR" dirty="0">
                <a:solidFill>
                  <a:schemeClr val="tx1"/>
                </a:solidFill>
              </a:rPr>
              <a:t>Sürüm                         : v1</a:t>
            </a:r>
          </a:p>
        </p:txBody>
      </p:sp>
      <p:pic>
        <p:nvPicPr>
          <p:cNvPr id="3" name="Resim 2">
            <a:hlinkClick r:id="rId2"/>
            <a:extLst>
              <a:ext uri="{FF2B5EF4-FFF2-40B4-BE49-F238E27FC236}">
                <a16:creationId xmlns:a16="http://schemas.microsoft.com/office/drawing/2014/main" id="{440EE4E6-0C22-460A-B557-4DBCDB068E2C}"/>
              </a:ext>
            </a:extLst>
          </p:cNvPr>
          <p:cNvPicPr>
            <a:picLocks noChangeAspect="1"/>
          </p:cNvPicPr>
          <p:nvPr/>
        </p:nvPicPr>
        <p:blipFill>
          <a:blip r:embed="rId3"/>
          <a:stretch>
            <a:fillRect/>
          </a:stretch>
        </p:blipFill>
        <p:spPr>
          <a:xfrm>
            <a:off x="725718" y="-76634"/>
            <a:ext cx="1778435" cy="1633526"/>
          </a:xfrm>
          <a:prstGeom prst="rect">
            <a:avLst/>
          </a:prstGeom>
        </p:spPr>
      </p:pic>
      <p:sp>
        <p:nvSpPr>
          <p:cNvPr id="5" name="Dikdörtgen 4">
            <a:extLst>
              <a:ext uri="{FF2B5EF4-FFF2-40B4-BE49-F238E27FC236}">
                <a16:creationId xmlns:a16="http://schemas.microsoft.com/office/drawing/2014/main" id="{3DD86D6B-863B-40CB-B844-8D3FB742F68D}"/>
              </a:ext>
            </a:extLst>
          </p:cNvPr>
          <p:cNvSpPr/>
          <p:nvPr/>
        </p:nvSpPr>
        <p:spPr>
          <a:xfrm>
            <a:off x="531812" y="1355803"/>
            <a:ext cx="2683030" cy="276999"/>
          </a:xfrm>
          <a:prstGeom prst="rect">
            <a:avLst/>
          </a:prstGeom>
          <a:noFill/>
        </p:spPr>
        <p:txBody>
          <a:bodyPr wrap="square" lIns="91440" tIns="45720" rIns="91440" bIns="45720">
            <a:spAutoFit/>
          </a:bodyPr>
          <a:lstStyle/>
          <a:p>
            <a:pPr algn="ctr"/>
            <a:r>
              <a:rPr lang="tr-TR" sz="1200" b="0" cap="none" spc="0" dirty="0">
                <a:ln w="0"/>
                <a:solidFill>
                  <a:schemeClr val="tx1"/>
                </a:solidFill>
                <a:effectLst>
                  <a:outerShdw blurRad="38100" dist="19050" dir="2700000" algn="tl" rotWithShape="0">
                    <a:schemeClr val="dk1">
                      <a:alpha val="40000"/>
                    </a:schemeClr>
                  </a:outerShdw>
                </a:effectLst>
                <a:hlinkClick r:id="rId4"/>
              </a:rPr>
              <a:t>http://youtube.com/bmdersleri</a:t>
            </a:r>
            <a:endParaRPr lang="tr-TR" sz="1200" b="0" cap="none" spc="0" dirty="0">
              <a:ln w="0"/>
              <a:solidFill>
                <a:schemeClr val="tx1"/>
              </a:solidFill>
              <a:effectLst>
                <a:outerShdw blurRad="38100" dist="19050" dir="2700000" algn="tl" rotWithShape="0">
                  <a:schemeClr val="dk1">
                    <a:alpha val="40000"/>
                  </a:schemeClr>
                </a:outerShdw>
              </a:effectLst>
            </a:endParaRPr>
          </a:p>
        </p:txBody>
      </p:sp>
      <p:sp>
        <p:nvSpPr>
          <p:cNvPr id="11" name="Alt Başlık 2">
            <a:extLst>
              <a:ext uri="{FF2B5EF4-FFF2-40B4-BE49-F238E27FC236}">
                <a16:creationId xmlns:a16="http://schemas.microsoft.com/office/drawing/2014/main" id="{2ADB8702-2CF7-4796-9D02-4E0DE36007D0}"/>
              </a:ext>
            </a:extLst>
          </p:cNvPr>
          <p:cNvSpPr txBox="1">
            <a:spLocks/>
          </p:cNvSpPr>
          <p:nvPr/>
        </p:nvSpPr>
        <p:spPr>
          <a:xfrm>
            <a:off x="3653611" y="596729"/>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dirty="0">
                <a:ln/>
                <a:solidFill>
                  <a:schemeClr val="accent3"/>
                </a:solidFill>
              </a:rPr>
              <a:t>Sunucu Tabanlı Programlama</a:t>
            </a:r>
            <a:endParaRPr lang="en-US" b="1" dirty="0">
              <a:ln/>
              <a:solidFill>
                <a:schemeClr val="accent3"/>
              </a:solidFill>
            </a:endParaRPr>
          </a:p>
        </p:txBody>
      </p:sp>
      <p:pic>
        <p:nvPicPr>
          <p:cNvPr id="12" name="Picture 6" descr="These are the Skills that You Need to Hone to Become a Software Engineer">
            <a:extLst>
              <a:ext uri="{FF2B5EF4-FFF2-40B4-BE49-F238E27FC236}">
                <a16:creationId xmlns:a16="http://schemas.microsoft.com/office/drawing/2014/main" id="{0632FBCB-F34B-462F-B8B8-95EEB20FDB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6429" y="130029"/>
            <a:ext cx="3154326" cy="17743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93757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1582555" y="583692"/>
            <a:ext cx="10408642" cy="1138429"/>
          </a:xfrm>
        </p:spPr>
        <p:txBody>
          <a:bodyPr>
            <a:normAutofit fontScale="90000"/>
          </a:bodyPr>
          <a:lstStyle/>
          <a:p>
            <a:r>
              <a:rPr lang="tr-TR" sz="4000" noProof="1"/>
              <a:t>      Anasayfa</a:t>
            </a:r>
            <a:br>
              <a:rPr lang="tr-TR" dirty="0"/>
            </a:b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905000"/>
            <a:ext cx="10408642" cy="2297613"/>
          </a:xfrm>
        </p:spPr>
        <p:txBody>
          <a:bodyPr>
            <a:normAutofit/>
          </a:bodyPr>
          <a:lstStyle/>
          <a:p>
            <a:pPr algn="just"/>
            <a:r>
              <a:rPr lang="tr-TR" noProof="1"/>
              <a:t>Sitemizin anasayfası parçalama yönetemiyle kodlanmıştır.Altta resimde gördüğümüz gibi includes dosyası içerisinde footer,header,navbar,sidebar olarak ayrı dosyada kodları yazdıktan sonra veritabanı bağlantı kodlarımızıda connection dosyasında yazdık.Bunun sayesinde herhangi bir yerde değişiklik olduğunda kod tekrarına düşmeden değiştirebiliriz.</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6" name="Resim 5">
            <a:extLst>
              <a:ext uri="{FF2B5EF4-FFF2-40B4-BE49-F238E27FC236}">
                <a16:creationId xmlns:a16="http://schemas.microsoft.com/office/drawing/2014/main" id="{AC7BE6A8-4F4B-4C48-BA50-76A790E431C6}"/>
              </a:ext>
            </a:extLst>
          </p:cNvPr>
          <p:cNvPicPr>
            <a:picLocks noChangeAspect="1"/>
          </p:cNvPicPr>
          <p:nvPr/>
        </p:nvPicPr>
        <p:blipFill>
          <a:blip r:embed="rId2"/>
          <a:stretch>
            <a:fillRect/>
          </a:stretch>
        </p:blipFill>
        <p:spPr>
          <a:xfrm>
            <a:off x="4028659" y="3226371"/>
            <a:ext cx="3816627" cy="3343128"/>
          </a:xfrm>
          <a:prstGeom prst="rect">
            <a:avLst/>
          </a:prstGeom>
        </p:spPr>
      </p:pic>
    </p:spTree>
    <p:extLst>
      <p:ext uri="{BB962C8B-B14F-4D97-AF65-F5344CB8AC3E}">
        <p14:creationId xmlns:p14="http://schemas.microsoft.com/office/powerpoint/2010/main" val="2325487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noProof="1"/>
              <a:t>Anasayfa</a:t>
            </a:r>
            <a:r>
              <a:rPr lang="tr-TR" dirty="0"/>
              <a:t>(devam)</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10408642" cy="2466973"/>
          </a:xfrm>
        </p:spPr>
        <p:txBody>
          <a:bodyPr>
            <a:normAutofit/>
          </a:bodyPr>
          <a:lstStyle/>
          <a:p>
            <a:pPr algn="just"/>
            <a:r>
              <a:rPr lang="en-US" noProof="1"/>
              <a:t>Altta gördüğümüz gibi includes dosyasından gerekli sayfaları index.php(anasayfa) ile ilişkilendirdik.</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7" name="Resim 6">
            <a:extLst>
              <a:ext uri="{FF2B5EF4-FFF2-40B4-BE49-F238E27FC236}">
                <a16:creationId xmlns:a16="http://schemas.microsoft.com/office/drawing/2014/main" id="{680724AE-ADD2-4AFC-9E8D-3D1B68D57294}"/>
              </a:ext>
            </a:extLst>
          </p:cNvPr>
          <p:cNvPicPr>
            <a:picLocks noChangeAspect="1"/>
          </p:cNvPicPr>
          <p:nvPr/>
        </p:nvPicPr>
        <p:blipFill>
          <a:blip r:embed="rId2"/>
          <a:stretch>
            <a:fillRect/>
          </a:stretch>
        </p:blipFill>
        <p:spPr>
          <a:xfrm>
            <a:off x="1532888" y="3293941"/>
            <a:ext cx="9563142" cy="2037522"/>
          </a:xfrm>
          <a:prstGeom prst="rect">
            <a:avLst/>
          </a:prstGeom>
        </p:spPr>
      </p:pic>
    </p:spTree>
    <p:extLst>
      <p:ext uri="{BB962C8B-B14F-4D97-AF65-F5344CB8AC3E}">
        <p14:creationId xmlns:p14="http://schemas.microsoft.com/office/powerpoint/2010/main" val="1676439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noProof="1"/>
              <a:t>Anasayfa</a:t>
            </a:r>
            <a:r>
              <a:rPr lang="tr-TR" dirty="0"/>
              <a:t>(devam)-1</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418060" y="1405651"/>
            <a:ext cx="10086552" cy="1280890"/>
          </a:xfrm>
        </p:spPr>
        <p:txBody>
          <a:bodyPr>
            <a:normAutofit/>
          </a:bodyPr>
          <a:lstStyle/>
          <a:p>
            <a:pPr algn="just"/>
            <a:r>
              <a:rPr lang="en-US" noProof="1"/>
              <a:t>Anasayfamızda arama çubuğu eklenmiştir.Herhangi bir haberi buradan yazarak bulabiliriz.</a:t>
            </a:r>
          </a:p>
        </p:txBody>
      </p:sp>
      <p:pic>
        <p:nvPicPr>
          <p:cNvPr id="5" name="Resim 4">
            <a:extLst>
              <a:ext uri="{FF2B5EF4-FFF2-40B4-BE49-F238E27FC236}">
                <a16:creationId xmlns:a16="http://schemas.microsoft.com/office/drawing/2014/main" id="{8FD76588-86C3-4F0C-B4D9-9EA4877C4A9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2592925" y="3256784"/>
            <a:ext cx="7794270" cy="2195565"/>
          </a:xfrm>
          <a:prstGeom prst="rect">
            <a:avLst/>
          </a:prstGeom>
        </p:spPr>
      </p:pic>
    </p:spTree>
    <p:extLst>
      <p:ext uri="{BB962C8B-B14F-4D97-AF65-F5344CB8AC3E}">
        <p14:creationId xmlns:p14="http://schemas.microsoft.com/office/powerpoint/2010/main" val="1291746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Arama Çubuğu</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418060" y="1405651"/>
            <a:ext cx="10086552" cy="2260338"/>
          </a:xfrm>
        </p:spPr>
        <p:txBody>
          <a:bodyPr>
            <a:normAutofit/>
          </a:bodyPr>
          <a:lstStyle/>
          <a:p>
            <a:pPr algn="just"/>
            <a:r>
              <a:rPr lang="en-US" noProof="1"/>
              <a:t>Aşağıda arama çubuğunun form kısmının kodu gözükmektedir.Arama yaptıktan sonra bizi search.php sayafasına atacaktır.</a:t>
            </a:r>
          </a:p>
        </p:txBody>
      </p:sp>
      <p:pic>
        <p:nvPicPr>
          <p:cNvPr id="5" name="Resim 4">
            <a:extLst>
              <a:ext uri="{FF2B5EF4-FFF2-40B4-BE49-F238E27FC236}">
                <a16:creationId xmlns:a16="http://schemas.microsoft.com/office/drawing/2014/main" id="{EF88F279-41CE-4823-9E48-89B35C628C8A}"/>
              </a:ext>
            </a:extLst>
          </p:cNvPr>
          <p:cNvPicPr>
            <a:picLocks noChangeAspect="1"/>
          </p:cNvPicPr>
          <p:nvPr/>
        </p:nvPicPr>
        <p:blipFill>
          <a:blip r:embed="rId2"/>
          <a:stretch>
            <a:fillRect/>
          </a:stretch>
        </p:blipFill>
        <p:spPr>
          <a:xfrm>
            <a:off x="2488856" y="2686541"/>
            <a:ext cx="7944959" cy="3247197"/>
          </a:xfrm>
          <a:prstGeom prst="rect">
            <a:avLst/>
          </a:prstGeom>
        </p:spPr>
      </p:pic>
    </p:spTree>
    <p:extLst>
      <p:ext uri="{BB962C8B-B14F-4D97-AF65-F5344CB8AC3E}">
        <p14:creationId xmlns:p14="http://schemas.microsoft.com/office/powerpoint/2010/main" val="4014743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Arama Çubuğu(devam)</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245708" y="2660578"/>
            <a:ext cx="5406883" cy="4932918"/>
          </a:xfrm>
        </p:spPr>
        <p:txBody>
          <a:bodyPr>
            <a:normAutofit/>
          </a:bodyPr>
          <a:lstStyle/>
          <a:p>
            <a:pPr algn="just"/>
            <a:r>
              <a:rPr lang="en-US" noProof="1"/>
              <a:t>Yanda görüldüğü gibi arama kısmımız çalıştırdıktan sonra arama sonuçları başlığı altında sayfaya çıkarır.Eğer girdiğimiz sorgu yoksa "Üzgünüz, sorgunuz için sonuç bulunamadı" mesajını alırız.</a:t>
            </a:r>
          </a:p>
          <a:p>
            <a:pPr algn="just"/>
            <a:endParaRPr lang="tr-TR" dirty="0"/>
          </a:p>
        </p:txBody>
      </p:sp>
      <p:pic>
        <p:nvPicPr>
          <p:cNvPr id="5" name="Resim 4">
            <a:extLst>
              <a:ext uri="{FF2B5EF4-FFF2-40B4-BE49-F238E27FC236}">
                <a16:creationId xmlns:a16="http://schemas.microsoft.com/office/drawing/2014/main" id="{D80EF4E0-2532-4E66-A1F8-7874E8FB7D63}"/>
              </a:ext>
            </a:extLst>
          </p:cNvPr>
          <p:cNvPicPr>
            <a:picLocks noChangeAspect="1"/>
          </p:cNvPicPr>
          <p:nvPr/>
        </p:nvPicPr>
        <p:blipFill rotWithShape="1">
          <a:blip r:embed="rId2"/>
          <a:srcRect l="787" t="4697" r="10533" b="12109"/>
          <a:stretch/>
        </p:blipFill>
        <p:spPr>
          <a:xfrm>
            <a:off x="7869666" y="1384042"/>
            <a:ext cx="3458818" cy="1693303"/>
          </a:xfrm>
          <a:prstGeom prst="rect">
            <a:avLst/>
          </a:prstGeom>
        </p:spPr>
      </p:pic>
      <p:pic>
        <p:nvPicPr>
          <p:cNvPr id="7" name="Resim 6">
            <a:extLst>
              <a:ext uri="{FF2B5EF4-FFF2-40B4-BE49-F238E27FC236}">
                <a16:creationId xmlns:a16="http://schemas.microsoft.com/office/drawing/2014/main" id="{F7E0EC74-6BF6-4EBF-A342-70861C856D9E}"/>
              </a:ext>
            </a:extLst>
          </p:cNvPr>
          <p:cNvPicPr>
            <a:picLocks noChangeAspect="1"/>
          </p:cNvPicPr>
          <p:nvPr/>
        </p:nvPicPr>
        <p:blipFill>
          <a:blip r:embed="rId3"/>
          <a:stretch>
            <a:fillRect/>
          </a:stretch>
        </p:blipFill>
        <p:spPr>
          <a:xfrm>
            <a:off x="6652591" y="3816557"/>
            <a:ext cx="5406887" cy="3041443"/>
          </a:xfrm>
          <a:prstGeom prst="rect">
            <a:avLst/>
          </a:prstGeom>
        </p:spPr>
      </p:pic>
      <p:cxnSp>
        <p:nvCxnSpPr>
          <p:cNvPr id="10" name="Düz Ok Bağlayıcısı 9">
            <a:extLst>
              <a:ext uri="{FF2B5EF4-FFF2-40B4-BE49-F238E27FC236}">
                <a16:creationId xmlns:a16="http://schemas.microsoft.com/office/drawing/2014/main" id="{8D7CC3E4-A4E5-4365-82C6-567931E607FD}"/>
              </a:ext>
            </a:extLst>
          </p:cNvPr>
          <p:cNvCxnSpPr>
            <a:cxnSpLocks/>
          </p:cNvCxnSpPr>
          <p:nvPr/>
        </p:nvCxnSpPr>
        <p:spPr>
          <a:xfrm>
            <a:off x="9395791" y="3163991"/>
            <a:ext cx="0" cy="530018"/>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30251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Arama  Çubuğu(devam)-1 </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644563" y="1346929"/>
            <a:ext cx="10017350" cy="1488551"/>
          </a:xfrm>
        </p:spPr>
        <p:txBody>
          <a:bodyPr>
            <a:normAutofit/>
          </a:bodyPr>
          <a:lstStyle/>
          <a:p>
            <a:pPr algn="just"/>
            <a:r>
              <a:rPr lang="tr-TR" noProof="1"/>
              <a:t>Arama sonuçları kısmı kodları htmlspecialchars fonksiyonu ile sayfada görüntülenecek içeriği filtrelemek için kullanıldı. Arama kısmını boş bıraktığında index.php sayfasına atar.</a:t>
            </a:r>
          </a:p>
        </p:txBody>
      </p:sp>
      <p:pic>
        <p:nvPicPr>
          <p:cNvPr id="6" name="Resim 5">
            <a:extLst>
              <a:ext uri="{FF2B5EF4-FFF2-40B4-BE49-F238E27FC236}">
                <a16:creationId xmlns:a16="http://schemas.microsoft.com/office/drawing/2014/main" id="{E7FE56B8-BBA7-44D4-94D7-DC2B66B4FEBA}"/>
              </a:ext>
            </a:extLst>
          </p:cNvPr>
          <p:cNvPicPr>
            <a:picLocks noChangeAspect="1"/>
          </p:cNvPicPr>
          <p:nvPr/>
        </p:nvPicPr>
        <p:blipFill>
          <a:blip r:embed="rId2"/>
          <a:stretch>
            <a:fillRect/>
          </a:stretch>
        </p:blipFill>
        <p:spPr>
          <a:xfrm>
            <a:off x="2406137" y="2468794"/>
            <a:ext cx="7379726" cy="4230180"/>
          </a:xfrm>
          <a:prstGeom prst="rect">
            <a:avLst/>
          </a:prstGeom>
        </p:spPr>
      </p:pic>
    </p:spTree>
    <p:extLst>
      <p:ext uri="{BB962C8B-B14F-4D97-AF65-F5344CB8AC3E}">
        <p14:creationId xmlns:p14="http://schemas.microsoft.com/office/powerpoint/2010/main" val="3150035731"/>
      </p:ext>
    </p:extLst>
  </p:cSld>
  <p:clrMapOvr>
    <a:masterClrMapping/>
  </p:clrMapOvr>
</p:sld>
</file>

<file path=ppt/theme/theme1.xml><?xml version="1.0" encoding="utf-8"?>
<a:theme xmlns:a="http://schemas.openxmlformats.org/drawingml/2006/main" name="Duman">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248</TotalTime>
  <Words>1288</Words>
  <Application>Microsoft Office PowerPoint</Application>
  <PresentationFormat>Geniş ekran</PresentationFormat>
  <Paragraphs>161</Paragraphs>
  <Slides>39</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39</vt:i4>
      </vt:variant>
    </vt:vector>
  </HeadingPairs>
  <TitlesOfParts>
    <vt:vector size="45" baseType="lpstr">
      <vt:lpstr>Arial</vt:lpstr>
      <vt:lpstr>Calibri</vt:lpstr>
      <vt:lpstr>Century Gothic</vt:lpstr>
      <vt:lpstr>Helvetica Neue</vt:lpstr>
      <vt:lpstr>Wingdings 3</vt:lpstr>
      <vt:lpstr>Duman</vt:lpstr>
      <vt:lpstr>PHP İle Haber Yönetim Sitesi</vt:lpstr>
      <vt:lpstr>İçindekiler</vt:lpstr>
      <vt:lpstr>Giriş </vt:lpstr>
      <vt:lpstr>      Anasayfa </vt:lpstr>
      <vt:lpstr>Anasayfa(devam)</vt:lpstr>
      <vt:lpstr>Anasayfa(devam)-1</vt:lpstr>
      <vt:lpstr>Arama Çubuğu</vt:lpstr>
      <vt:lpstr>Arama Çubuğu(devam)</vt:lpstr>
      <vt:lpstr>Arama  Çubuğu(devam)-1 </vt:lpstr>
      <vt:lpstr>Giriş Yap</vt:lpstr>
      <vt:lpstr>Giriş Yap(devam)</vt:lpstr>
      <vt:lpstr>Kayıt Ol</vt:lpstr>
      <vt:lpstr>Kayıt Ol(devam)</vt:lpstr>
      <vt:lpstr>Dashboard</vt:lpstr>
      <vt:lpstr>Admin Paneli</vt:lpstr>
      <vt:lpstr>Admin Paneli(devam)</vt:lpstr>
      <vt:lpstr>Admin Paneli(devam)-1</vt:lpstr>
      <vt:lpstr>Admin Paneli(devam)-2</vt:lpstr>
      <vt:lpstr>Admin Paneli(devam)-3</vt:lpstr>
      <vt:lpstr>Gönderiler</vt:lpstr>
      <vt:lpstr>Gönderiler(devam)</vt:lpstr>
      <vt:lpstr>Gönderiler(devam)-1</vt:lpstr>
      <vt:lpstr>Güncelleme</vt:lpstr>
      <vt:lpstr>Güncelleme(devam)</vt:lpstr>
      <vt:lpstr>Silme</vt:lpstr>
      <vt:lpstr>Silme(devam)</vt:lpstr>
      <vt:lpstr>Yayınlama</vt:lpstr>
      <vt:lpstr>Yeni Ekle</vt:lpstr>
      <vt:lpstr>Kullanıcılar</vt:lpstr>
      <vt:lpstr>Kullanıcılar(devam)</vt:lpstr>
      <vt:lpstr>Kullanıcılar(devam)-1</vt:lpstr>
      <vt:lpstr>Kullanıcı Ekle</vt:lpstr>
      <vt:lpstr>Kullanıcı Ekle(devam)</vt:lpstr>
      <vt:lpstr>Profil</vt:lpstr>
      <vt:lpstr>Profil(devam)</vt:lpstr>
      <vt:lpstr>Profil(devam)-1</vt:lpstr>
      <vt:lpstr>Çıkış Yap</vt:lpstr>
      <vt:lpstr>Sonuç</vt:lpstr>
      <vt:lpstr>İlginiz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Soyutlama Nedir?</dc:title>
  <dc:creator>İsmail KIRBAŞ</dc:creator>
  <cp:lastModifiedBy>özcan okut</cp:lastModifiedBy>
  <cp:revision>69</cp:revision>
  <dcterms:created xsi:type="dcterms:W3CDTF">2020-04-15T07:57:29Z</dcterms:created>
  <dcterms:modified xsi:type="dcterms:W3CDTF">2021-09-06T14:43:56Z</dcterms:modified>
</cp:coreProperties>
</file>